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83"/>
  </p:notesMasterIdLst>
  <p:sldIdLst>
    <p:sldId id="257" r:id="rId2"/>
    <p:sldId id="258" r:id="rId3"/>
    <p:sldId id="329" r:id="rId4"/>
    <p:sldId id="327" r:id="rId5"/>
    <p:sldId id="328" r:id="rId6"/>
    <p:sldId id="259" r:id="rId7"/>
    <p:sldId id="261" r:id="rId8"/>
    <p:sldId id="335" r:id="rId9"/>
    <p:sldId id="262" r:id="rId10"/>
    <p:sldId id="263" r:id="rId11"/>
    <p:sldId id="277" r:id="rId12"/>
    <p:sldId id="266" r:id="rId13"/>
    <p:sldId id="267" r:id="rId14"/>
    <p:sldId id="264" r:id="rId15"/>
    <p:sldId id="268" r:id="rId16"/>
    <p:sldId id="278" r:id="rId17"/>
    <p:sldId id="269" r:id="rId18"/>
    <p:sldId id="273" r:id="rId19"/>
    <p:sldId id="271" r:id="rId20"/>
    <p:sldId id="274" r:id="rId21"/>
    <p:sldId id="275" r:id="rId22"/>
    <p:sldId id="279" r:id="rId23"/>
    <p:sldId id="336" r:id="rId24"/>
    <p:sldId id="276" r:id="rId25"/>
    <p:sldId id="303" r:id="rId26"/>
    <p:sldId id="304" r:id="rId27"/>
    <p:sldId id="308" r:id="rId28"/>
    <p:sldId id="310" r:id="rId29"/>
    <p:sldId id="309" r:id="rId30"/>
    <p:sldId id="305" r:id="rId31"/>
    <p:sldId id="311" r:id="rId32"/>
    <p:sldId id="312" r:id="rId33"/>
    <p:sldId id="313" r:id="rId34"/>
    <p:sldId id="314" r:id="rId35"/>
    <p:sldId id="306" r:id="rId36"/>
    <p:sldId id="334" r:id="rId37"/>
    <p:sldId id="315" r:id="rId38"/>
    <p:sldId id="316" r:id="rId39"/>
    <p:sldId id="307" r:id="rId40"/>
    <p:sldId id="318" r:id="rId41"/>
    <p:sldId id="281" r:id="rId42"/>
    <p:sldId id="337" r:id="rId43"/>
    <p:sldId id="283" r:id="rId44"/>
    <p:sldId id="288" r:id="rId45"/>
    <p:sldId id="293" r:id="rId46"/>
    <p:sldId id="289" r:id="rId47"/>
    <p:sldId id="292" r:id="rId48"/>
    <p:sldId id="290" r:id="rId49"/>
    <p:sldId id="294" r:id="rId50"/>
    <p:sldId id="295" r:id="rId51"/>
    <p:sldId id="330" r:id="rId52"/>
    <p:sldId id="333" r:id="rId53"/>
    <p:sldId id="284" r:id="rId54"/>
    <p:sldId id="338" r:id="rId55"/>
    <p:sldId id="339" r:id="rId56"/>
    <p:sldId id="340" r:id="rId57"/>
    <p:sldId id="341" r:id="rId58"/>
    <p:sldId id="342" r:id="rId59"/>
    <p:sldId id="343" r:id="rId60"/>
    <p:sldId id="344" r:id="rId61"/>
    <p:sldId id="345" r:id="rId62"/>
    <p:sldId id="346" r:id="rId63"/>
    <p:sldId id="347" r:id="rId64"/>
    <p:sldId id="323" r:id="rId65"/>
    <p:sldId id="324" r:id="rId66"/>
    <p:sldId id="348" r:id="rId67"/>
    <p:sldId id="349" r:id="rId68"/>
    <p:sldId id="350" r:id="rId69"/>
    <p:sldId id="286" r:id="rId70"/>
    <p:sldId id="287" r:id="rId71"/>
    <p:sldId id="301" r:id="rId72"/>
    <p:sldId id="299" r:id="rId73"/>
    <p:sldId id="300" r:id="rId74"/>
    <p:sldId id="331" r:id="rId75"/>
    <p:sldId id="332" r:id="rId76"/>
    <p:sldId id="353" r:id="rId77"/>
    <p:sldId id="302" r:id="rId78"/>
    <p:sldId id="351" r:id="rId79"/>
    <p:sldId id="352" r:id="rId80"/>
    <p:sldId id="356" r:id="rId81"/>
    <p:sldId id="326"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presProps" Target="pres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ableStyles" Target="tableStyle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4E4A9-CF46-4464-A9B0-B13CA4B19858}"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7DF26-39D4-4092-AF5D-1583B9235EC8}" type="slidenum">
              <a:rPr lang="en-US" smtClean="0"/>
              <a:t>‹#›</a:t>
            </a:fld>
            <a:endParaRPr lang="en-US"/>
          </a:p>
        </p:txBody>
      </p:sp>
    </p:spTree>
    <p:extLst>
      <p:ext uri="{BB962C8B-B14F-4D97-AF65-F5344CB8AC3E}">
        <p14:creationId xmlns:p14="http://schemas.microsoft.com/office/powerpoint/2010/main" val="370133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05C7DF26-39D4-4092-AF5D-1583B9235EC8}" type="slidenum">
              <a:rPr lang="en-US" smtClean="0"/>
              <a:t>6</a:t>
            </a:fld>
            <a:endParaRPr lang="en-US"/>
          </a:p>
        </p:txBody>
      </p:sp>
    </p:spTree>
    <p:extLst>
      <p:ext uri="{BB962C8B-B14F-4D97-AF65-F5344CB8AC3E}">
        <p14:creationId xmlns:p14="http://schemas.microsoft.com/office/powerpoint/2010/main" val="183613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fld id="{05C7DF26-39D4-4092-AF5D-1583B9235EC8}" type="slidenum">
              <a:rPr lang="en-US" smtClean="0"/>
              <a:t>11</a:t>
            </a:fld>
            <a:endParaRPr lang="en-US"/>
          </a:p>
        </p:txBody>
      </p:sp>
    </p:spTree>
    <p:extLst>
      <p:ext uri="{BB962C8B-B14F-4D97-AF65-F5344CB8AC3E}">
        <p14:creationId xmlns:p14="http://schemas.microsoft.com/office/powerpoint/2010/main" val="136715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a:t>
            </a:r>
            <a:r>
              <a:rPr lang="en-US" baseline="0" dirty="0"/>
              <a:t> skill lab</a:t>
            </a:r>
            <a:endParaRPr lang="ar-EG" dirty="0"/>
          </a:p>
        </p:txBody>
      </p:sp>
      <p:sp>
        <p:nvSpPr>
          <p:cNvPr id="4" name="Slide Number Placeholder 3"/>
          <p:cNvSpPr>
            <a:spLocks noGrp="1"/>
          </p:cNvSpPr>
          <p:nvPr>
            <p:ph type="sldNum" sz="quarter" idx="10"/>
          </p:nvPr>
        </p:nvSpPr>
        <p:spPr/>
        <p:txBody>
          <a:bodyPr/>
          <a:lstStyle/>
          <a:p>
            <a:fld id="{05C7DF26-39D4-4092-AF5D-1583B9235EC8}" type="slidenum">
              <a:rPr lang="en-US" smtClean="0"/>
              <a:t>12</a:t>
            </a:fld>
            <a:endParaRPr lang="en-US"/>
          </a:p>
        </p:txBody>
      </p:sp>
    </p:spTree>
    <p:extLst>
      <p:ext uri="{BB962C8B-B14F-4D97-AF65-F5344CB8AC3E}">
        <p14:creationId xmlns:p14="http://schemas.microsoft.com/office/powerpoint/2010/main" val="294385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setting</a:t>
            </a:r>
            <a:endParaRPr lang="ar-EG" dirty="0"/>
          </a:p>
        </p:txBody>
      </p:sp>
      <p:sp>
        <p:nvSpPr>
          <p:cNvPr id="4" name="Slide Number Placeholder 3"/>
          <p:cNvSpPr>
            <a:spLocks noGrp="1"/>
          </p:cNvSpPr>
          <p:nvPr>
            <p:ph type="sldNum" sz="quarter" idx="10"/>
          </p:nvPr>
        </p:nvSpPr>
        <p:spPr/>
        <p:txBody>
          <a:bodyPr/>
          <a:lstStyle/>
          <a:p>
            <a:fld id="{05C7DF26-39D4-4092-AF5D-1583B9235EC8}" type="slidenum">
              <a:rPr lang="en-US" smtClean="0"/>
              <a:t>13</a:t>
            </a:fld>
            <a:endParaRPr lang="en-US"/>
          </a:p>
        </p:txBody>
      </p:sp>
    </p:spTree>
    <p:extLst>
      <p:ext uri="{BB962C8B-B14F-4D97-AF65-F5344CB8AC3E}">
        <p14:creationId xmlns:p14="http://schemas.microsoft.com/office/powerpoint/2010/main" val="197276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7DF26-39D4-4092-AF5D-1583B9235EC8}" type="slidenum">
              <a:rPr lang="en-US" smtClean="0"/>
              <a:t>48</a:t>
            </a:fld>
            <a:endParaRPr lang="en-US"/>
          </a:p>
        </p:txBody>
      </p:sp>
    </p:spTree>
    <p:extLst>
      <p:ext uri="{BB962C8B-B14F-4D97-AF65-F5344CB8AC3E}">
        <p14:creationId xmlns:p14="http://schemas.microsoft.com/office/powerpoint/2010/main" val="298700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FB5CC-8B35-45F7-BCAB-63ECB28EBAB9}" type="slidenum">
              <a:rPr lang="en-US" smtClean="0"/>
              <a:t>63</a:t>
            </a:fld>
            <a:endParaRPr lang="en-US"/>
          </a:p>
        </p:txBody>
      </p:sp>
    </p:spTree>
    <p:extLst>
      <p:ext uri="{BB962C8B-B14F-4D97-AF65-F5344CB8AC3E}">
        <p14:creationId xmlns:p14="http://schemas.microsoft.com/office/powerpoint/2010/main" val="331789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FB5CC-8B35-45F7-BCAB-63ECB28EBAB9}" type="slidenum">
              <a:rPr lang="en-US" smtClean="0"/>
              <a:t>67</a:t>
            </a:fld>
            <a:endParaRPr lang="en-US"/>
          </a:p>
        </p:txBody>
      </p:sp>
    </p:spTree>
    <p:extLst>
      <p:ext uri="{BB962C8B-B14F-4D97-AF65-F5344CB8AC3E}">
        <p14:creationId xmlns:p14="http://schemas.microsoft.com/office/powerpoint/2010/main" val="1325186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7D49EF-DA4B-4832-BE92-FD6A3B3A0DE2}" type="datetime1">
              <a:rPr lang="en-US" smtClean="0"/>
              <a:t>4/16/2025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3194DB4-395A-4295-9730-09FF7F373A60}"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037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2D0C8E-C380-4E3D-A95C-B9C8858D3F3B}"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4DB4-395A-4295-9730-09FF7F373A60}" type="slidenum">
              <a:rPr lang="en-US" smtClean="0"/>
              <a:t>‹#›</a:t>
            </a:fld>
            <a:endParaRPr lang="en-US"/>
          </a:p>
        </p:txBody>
      </p:sp>
    </p:spTree>
    <p:extLst>
      <p:ext uri="{BB962C8B-B14F-4D97-AF65-F5344CB8AC3E}">
        <p14:creationId xmlns:p14="http://schemas.microsoft.com/office/powerpoint/2010/main" val="74805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83C86-83B9-48D7-A498-3779214CB739}"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401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7CF1F-1C42-4D16-8A13-C7C1125A0597}"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902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C31F0-AEC8-4356-AFDE-4F98DB4C8202}"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spTree>
    <p:extLst>
      <p:ext uri="{BB962C8B-B14F-4D97-AF65-F5344CB8AC3E}">
        <p14:creationId xmlns:p14="http://schemas.microsoft.com/office/powerpoint/2010/main" val="152643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5E62D-4EED-4A77-82A6-6935E6CAE1AC}"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717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DEA10-D8FC-4755-8185-BD58B6AE150F}"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275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2358EA-41FE-4621-A2AF-6BB0BEBBF00E}"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094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BED84-C2A9-4E7F-9710-08AA187C842F}"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36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9BD2B-3AB7-4057-BE96-5724FFE07547}"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spTree>
    <p:extLst>
      <p:ext uri="{BB962C8B-B14F-4D97-AF65-F5344CB8AC3E}">
        <p14:creationId xmlns:p14="http://schemas.microsoft.com/office/powerpoint/2010/main" val="219130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53CC14-D8BB-4443-A503-54FA1E8C6DAE}" type="datetime1">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4DB4-395A-4295-9730-09FF7F373A60}"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03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CC96C9-41FE-491B-880F-C28248AFCCCA}"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4DB4-395A-4295-9730-09FF7F373A60}" type="slidenum">
              <a:rPr lang="en-US" smtClean="0"/>
              <a:t>‹#›</a:t>
            </a:fld>
            <a:endParaRPr lang="en-US"/>
          </a:p>
        </p:txBody>
      </p:sp>
    </p:spTree>
    <p:extLst>
      <p:ext uri="{BB962C8B-B14F-4D97-AF65-F5344CB8AC3E}">
        <p14:creationId xmlns:p14="http://schemas.microsoft.com/office/powerpoint/2010/main" val="179046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640031-EC33-4C4A-A1F1-3E7F154294AC}" type="datetime1">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94DB4-395A-4295-9730-09FF7F373A60}"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92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7F385D-E556-4A35-ACF5-F4823D1B4BCA}" type="datetime1">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94DB4-395A-4295-9730-09FF7F373A60}"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0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E7C2-5297-4E5A-9803-44E9AF51563C}" type="datetime1">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94DB4-395A-4295-9730-09FF7F373A60}" type="slidenum">
              <a:rPr lang="en-US" smtClean="0"/>
              <a:t>‹#›</a:t>
            </a:fld>
            <a:endParaRPr lang="en-US"/>
          </a:p>
        </p:txBody>
      </p:sp>
    </p:spTree>
    <p:extLst>
      <p:ext uri="{BB962C8B-B14F-4D97-AF65-F5344CB8AC3E}">
        <p14:creationId xmlns:p14="http://schemas.microsoft.com/office/powerpoint/2010/main" val="286122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8ABA28-0306-438B-BD09-288063D68FCA}"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4DB4-395A-4295-9730-09FF7F373A60}"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85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F35FB3-8682-4B91-A241-C471CC3BE5D7}" type="datetime1">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4DB4-395A-4295-9730-09FF7F373A60}" type="slidenum">
              <a:rPr lang="en-US" smtClean="0"/>
              <a:t>‹#›</a:t>
            </a:fld>
            <a:endParaRPr lang="en-US"/>
          </a:p>
        </p:txBody>
      </p:sp>
    </p:spTree>
    <p:extLst>
      <p:ext uri="{BB962C8B-B14F-4D97-AF65-F5344CB8AC3E}">
        <p14:creationId xmlns:p14="http://schemas.microsoft.com/office/powerpoint/2010/main" val="152120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E1A656-1C45-4AFE-9D91-4C2ECBC7670C}" type="datetime1">
              <a:rPr lang="en-US" smtClean="0"/>
              <a:t>4/16/2025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194DB4-395A-4295-9730-09FF7F373A60}" type="slidenum">
              <a:rPr lang="en-US" smtClean="0"/>
              <a:t>‹#›</a:t>
            </a:fld>
            <a:endParaRPr lang="en-US"/>
          </a:p>
        </p:txBody>
      </p:sp>
    </p:spTree>
    <p:extLst>
      <p:ext uri="{BB962C8B-B14F-4D97-AF65-F5344CB8AC3E}">
        <p14:creationId xmlns:p14="http://schemas.microsoft.com/office/powerpoint/2010/main" val="368345959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8.xml" /></Relationships>
</file>

<file path=ppt/slides/_rels/slide3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8.xml" /></Relationships>
</file>

<file path=ppt/slides/_rels/slide3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8.xml" /></Relationships>
</file>

<file path=ppt/slides/_rels/slide3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8.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image" Target="../media/image3.png"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3" Type="http://schemas.openxmlformats.org/officeDocument/2006/relationships/hyperlink" Target="https://studyingnurse.com/ideas/nursing-debate-topics/" TargetMode="External" /><Relationship Id="rId2" Type="http://schemas.openxmlformats.org/officeDocument/2006/relationships/hyperlink" Target="https://pediaa.com/difference-between-debate-and-discussion/"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3D064-29F8-4EF7-811D-F934E5692385}"/>
              </a:ext>
            </a:extLst>
          </p:cNvPr>
          <p:cNvSpPr>
            <a:spLocks noGrp="1"/>
          </p:cNvSpPr>
          <p:nvPr>
            <p:ph type="title"/>
          </p:nvPr>
        </p:nvSpPr>
        <p:spPr>
          <a:xfrm>
            <a:off x="903514" y="1175657"/>
            <a:ext cx="10384971" cy="1555035"/>
          </a:xfrm>
        </p:spPr>
        <p:txBody>
          <a:bodyPr>
            <a:normAutofit/>
          </a:bodyPr>
          <a:lstStyle/>
          <a:p>
            <a:r>
              <a:rPr kumimoji="0" lang="en-US" sz="4000" b="1" i="0" u="none" strike="noStrike" kern="1200" cap="none" spc="0" normalizeH="0" baseline="0" noProof="0" dirty="0">
                <a:ln>
                  <a:noFill/>
                </a:ln>
                <a:solidFill>
                  <a:prstClr val="black"/>
                </a:solidFill>
                <a:effectLst/>
                <a:uLnTx/>
                <a:uFillTx/>
                <a:latin typeface="Times New Roman"/>
                <a:ea typeface="+mn-ea"/>
                <a:cs typeface="Times New Roman"/>
              </a:rPr>
              <a:t>Assessment</a:t>
            </a:r>
            <a:r>
              <a:rPr kumimoji="0" lang="en-US" sz="4000" b="1" i="0" u="none" strike="noStrike" kern="1200" cap="none" spc="-70" normalizeH="0" baseline="0" noProof="0" dirty="0">
                <a:ln>
                  <a:noFill/>
                </a:ln>
                <a:solidFill>
                  <a:prstClr val="black"/>
                </a:solidFill>
                <a:effectLst/>
                <a:uLnTx/>
                <a:uFillTx/>
                <a:latin typeface="Times New Roman"/>
                <a:ea typeface="+mn-ea"/>
                <a:cs typeface="Times New Roman"/>
              </a:rPr>
              <a:t> </a:t>
            </a:r>
            <a:r>
              <a:rPr kumimoji="0" lang="en-US" sz="4000" b="1" i="0" u="none" strike="noStrike" kern="1200" cap="none" spc="5" normalizeH="0" baseline="0" noProof="0" dirty="0">
                <a:ln>
                  <a:noFill/>
                </a:ln>
                <a:solidFill>
                  <a:prstClr val="black"/>
                </a:solidFill>
                <a:effectLst/>
                <a:uLnTx/>
                <a:uFillTx/>
                <a:latin typeface="Times New Roman"/>
                <a:ea typeface="+mn-ea"/>
                <a:cs typeface="Times New Roman"/>
              </a:rPr>
              <a:t>of</a:t>
            </a:r>
            <a:r>
              <a:rPr kumimoji="0" lang="en-US" sz="4000" b="1"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4000" b="1" i="0" u="none" strike="noStrike" kern="1200" cap="none" spc="5" normalizeH="0" baseline="0" noProof="0" dirty="0">
                <a:ln>
                  <a:noFill/>
                </a:ln>
                <a:solidFill>
                  <a:prstClr val="black"/>
                </a:solidFill>
                <a:effectLst/>
                <a:uLnTx/>
                <a:uFillTx/>
                <a:latin typeface="Times New Roman"/>
                <a:ea typeface="+mn-ea"/>
                <a:cs typeface="Times New Roman"/>
              </a:rPr>
              <a:t>Higher-Level</a:t>
            </a:r>
            <a:r>
              <a:rPr kumimoji="0" lang="en-US" sz="4000" b="1" i="0" u="none" strike="noStrike" kern="1200" cap="none" spc="-65" normalizeH="0" baseline="0" noProof="0" dirty="0">
                <a:ln>
                  <a:noFill/>
                </a:ln>
                <a:solidFill>
                  <a:prstClr val="black"/>
                </a:solidFill>
                <a:effectLst/>
                <a:uLnTx/>
                <a:uFillTx/>
                <a:latin typeface="Times New Roman"/>
                <a:ea typeface="+mn-ea"/>
                <a:cs typeface="Times New Roman"/>
              </a:rPr>
              <a:t> </a:t>
            </a:r>
            <a:r>
              <a:rPr kumimoji="0" lang="en-US" sz="4000" b="1" i="0" u="none" strike="noStrike" kern="1200" cap="none" spc="5" normalizeH="0" baseline="0" noProof="0" dirty="0">
                <a:ln>
                  <a:noFill/>
                </a:ln>
                <a:solidFill>
                  <a:prstClr val="black"/>
                </a:solidFill>
                <a:effectLst/>
                <a:uLnTx/>
                <a:uFillTx/>
                <a:latin typeface="Times New Roman"/>
                <a:ea typeface="+mn-ea"/>
                <a:cs typeface="Times New Roman"/>
              </a:rPr>
              <a:t>Learning</a:t>
            </a:r>
            <a:endParaRPr lang="en-US" sz="48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ECA2372-761B-4E10-BC1B-D36CEA534D3F}"/>
              </a:ext>
            </a:extLst>
          </p:cNvPr>
          <p:cNvSpPr>
            <a:spLocks noGrp="1"/>
          </p:cNvSpPr>
          <p:nvPr>
            <p:ph type="body" idx="1"/>
          </p:nvPr>
        </p:nvSpPr>
        <p:spPr>
          <a:xfrm>
            <a:off x="914400" y="3429000"/>
            <a:ext cx="10384971" cy="2857500"/>
          </a:xfrm>
        </p:spPr>
        <p:txBody>
          <a:bodyPr>
            <a:normAutofit/>
          </a:bodyPr>
          <a:lstStyle/>
          <a:p>
            <a:r>
              <a:rPr lang="en-US" b="1" i="1" u="sng" dirty="0">
                <a:solidFill>
                  <a:schemeClr val="accent3">
                    <a:lumMod val="75000"/>
                  </a:schemeClr>
                </a:solidFill>
              </a:rPr>
              <a:t>Supervised by</a:t>
            </a:r>
          </a:p>
          <a:p>
            <a:pPr>
              <a:spcBef>
                <a:spcPts val="0"/>
              </a:spcBef>
              <a:spcAft>
                <a:spcPts val="0"/>
              </a:spcAft>
            </a:pPr>
            <a:r>
              <a:rPr lang="en-US" dirty="0"/>
              <a:t>Prof/ </a:t>
            </a:r>
            <a:r>
              <a:rPr lang="en-US" dirty="0" err="1"/>
              <a:t>Effat</a:t>
            </a:r>
            <a:r>
              <a:rPr lang="en-US" dirty="0"/>
              <a:t> </a:t>
            </a:r>
            <a:r>
              <a:rPr lang="en-US" dirty="0" err="1"/>
              <a:t>Alkarmalawy</a:t>
            </a:r>
            <a:endParaRPr lang="en-US" dirty="0"/>
          </a:p>
          <a:p>
            <a:pPr>
              <a:spcBef>
                <a:spcPts val="0"/>
              </a:spcBef>
              <a:spcAft>
                <a:spcPts val="0"/>
              </a:spcAft>
            </a:pPr>
            <a:r>
              <a:rPr lang="en-US" dirty="0"/>
              <a:t>Prof/ </a:t>
            </a:r>
            <a:r>
              <a:rPr lang="en-US" dirty="0" err="1"/>
              <a:t>Inas</a:t>
            </a:r>
            <a:r>
              <a:rPr lang="en-US" dirty="0"/>
              <a:t> </a:t>
            </a:r>
            <a:r>
              <a:rPr lang="en-US"/>
              <a:t>Helmy</a:t>
            </a:r>
            <a:endParaRPr lang="en-US" dirty="0"/>
          </a:p>
          <a:p>
            <a:pPr>
              <a:spcBef>
                <a:spcPts val="0"/>
              </a:spcBef>
              <a:spcAft>
                <a:spcPts val="0"/>
              </a:spcAft>
            </a:pPr>
            <a:r>
              <a:rPr lang="en-US" dirty="0" err="1"/>
              <a:t>Assist.Prof</a:t>
            </a:r>
            <a:r>
              <a:rPr lang="en-US" dirty="0"/>
              <a:t>/ Heba Ahmad</a:t>
            </a:r>
          </a:p>
          <a:p>
            <a:pPr>
              <a:spcBef>
                <a:spcPts val="0"/>
              </a:spcBef>
              <a:spcAft>
                <a:spcPts val="0"/>
              </a:spcAft>
            </a:pPr>
            <a:endParaRPr lang="en-US" dirty="0"/>
          </a:p>
          <a:p>
            <a:pPr>
              <a:spcBef>
                <a:spcPts val="0"/>
              </a:spcBef>
              <a:spcAft>
                <a:spcPts val="0"/>
              </a:spcAft>
            </a:pPr>
            <a:r>
              <a:rPr lang="es-ES" b="1" i="1" u="sng" dirty="0" err="1">
                <a:solidFill>
                  <a:schemeClr val="accent3"/>
                </a:solidFill>
              </a:rPr>
              <a:t>Prepared</a:t>
            </a:r>
            <a:r>
              <a:rPr lang="es-ES" b="1" i="1" u="sng" dirty="0">
                <a:solidFill>
                  <a:schemeClr val="accent3"/>
                </a:solidFill>
              </a:rPr>
              <a:t> </a:t>
            </a:r>
            <a:r>
              <a:rPr lang="es-ES" b="1" i="1" u="sng" dirty="0" err="1">
                <a:solidFill>
                  <a:schemeClr val="accent3"/>
                </a:solidFill>
              </a:rPr>
              <a:t>by</a:t>
            </a:r>
            <a:br>
              <a:rPr lang="es-ES" b="1" i="1" u="sng" dirty="0">
                <a:solidFill>
                  <a:schemeClr val="accent3"/>
                </a:solidFill>
              </a:rPr>
            </a:br>
            <a:r>
              <a:rPr lang="es-ES" dirty="0"/>
              <a:t>Habiba Adel                                    </a:t>
            </a:r>
            <a:r>
              <a:rPr lang="es-ES" dirty="0" err="1"/>
              <a:t>Ghada</a:t>
            </a:r>
            <a:r>
              <a:rPr lang="es-ES" dirty="0"/>
              <a:t> </a:t>
            </a:r>
            <a:r>
              <a:rPr lang="es-ES" dirty="0" err="1"/>
              <a:t>Abo</a:t>
            </a:r>
            <a:r>
              <a:rPr lang="es-ES" dirty="0"/>
              <a:t> </a:t>
            </a:r>
            <a:r>
              <a:rPr lang="es-ES" dirty="0" err="1"/>
              <a:t>Bakr</a:t>
            </a:r>
            <a:r>
              <a:rPr lang="es-ES" dirty="0"/>
              <a:t> </a:t>
            </a:r>
            <a:endParaRPr lang="en-US" dirty="0"/>
          </a:p>
          <a:p>
            <a:pPr>
              <a:spcBef>
                <a:spcPts val="0"/>
              </a:spcBef>
              <a:spcAft>
                <a:spcPts val="0"/>
              </a:spcAft>
            </a:pPr>
            <a:endParaRPr lang="en-US" dirty="0"/>
          </a:p>
          <a:p>
            <a:endParaRPr lang="en-US" dirty="0"/>
          </a:p>
        </p:txBody>
      </p:sp>
      <p:pic>
        <p:nvPicPr>
          <p:cNvPr id="2" name="Picture 1">
            <a:extLst>
              <a:ext uri="{FF2B5EF4-FFF2-40B4-BE49-F238E27FC236}">
                <a16:creationId xmlns:a16="http://schemas.microsoft.com/office/drawing/2014/main" id="{DB5C672A-A759-4CFF-91CE-BB0F56A0EBA4}"/>
              </a:ext>
            </a:extLst>
          </p:cNvPr>
          <p:cNvPicPr>
            <a:picLocks noChangeAspect="1"/>
          </p:cNvPicPr>
          <p:nvPr/>
        </p:nvPicPr>
        <p:blipFill>
          <a:blip r:embed="rId2"/>
          <a:stretch>
            <a:fillRect/>
          </a:stretch>
        </p:blipFill>
        <p:spPr>
          <a:xfrm>
            <a:off x="10454489" y="-5302"/>
            <a:ext cx="1737511" cy="1774090"/>
          </a:xfrm>
          <a:prstGeom prst="rect">
            <a:avLst/>
          </a:prstGeom>
        </p:spPr>
      </p:pic>
      <p:pic>
        <p:nvPicPr>
          <p:cNvPr id="3" name="Picture 2">
            <a:extLst>
              <a:ext uri="{FF2B5EF4-FFF2-40B4-BE49-F238E27FC236}">
                <a16:creationId xmlns:a16="http://schemas.microsoft.com/office/drawing/2014/main" id="{7330308F-1546-44EE-8D2D-3A65E58F6578}"/>
              </a:ext>
            </a:extLst>
          </p:cNvPr>
          <p:cNvPicPr>
            <a:picLocks noChangeAspect="1"/>
          </p:cNvPicPr>
          <p:nvPr/>
        </p:nvPicPr>
        <p:blipFill>
          <a:blip r:embed="rId3"/>
          <a:stretch>
            <a:fillRect/>
          </a:stretch>
        </p:blipFill>
        <p:spPr>
          <a:xfrm>
            <a:off x="0" y="12987"/>
            <a:ext cx="1861457" cy="1956567"/>
          </a:xfrm>
          <a:prstGeom prst="rect">
            <a:avLst/>
          </a:prstGeom>
        </p:spPr>
      </p:pic>
      <p:sp>
        <p:nvSpPr>
          <p:cNvPr id="7" name="TextBox 6">
            <a:extLst>
              <a:ext uri="{FF2B5EF4-FFF2-40B4-BE49-F238E27FC236}">
                <a16:creationId xmlns:a16="http://schemas.microsoft.com/office/drawing/2014/main" id="{1B3C3D9F-E54B-458E-B7A4-436C71FC0E6E}"/>
              </a:ext>
            </a:extLst>
          </p:cNvPr>
          <p:cNvSpPr txBox="1"/>
          <p:nvPr/>
        </p:nvSpPr>
        <p:spPr>
          <a:xfrm>
            <a:off x="2559504" y="620485"/>
            <a:ext cx="6991470" cy="1188018"/>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D9B247"/>
              </a:buClr>
              <a:buSzPct val="115000"/>
              <a:buFont typeface="Arial"/>
              <a:buNone/>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Faculty of Nursing/ Cairo University </a:t>
            </a:r>
          </a:p>
          <a:p>
            <a:pPr marL="0" marR="0" lvl="0" indent="0" algn="ctr" defTabSz="457200" rtl="0" eaLnBrk="1" fontAlgn="auto" latinLnBrk="0" hangingPunct="1">
              <a:lnSpc>
                <a:spcPct val="100000"/>
              </a:lnSpc>
              <a:spcBef>
                <a:spcPct val="20000"/>
              </a:spcBef>
              <a:spcAft>
                <a:spcPts val="600"/>
              </a:spcAft>
              <a:buClr>
                <a:srgbClr val="D9B247"/>
              </a:buClr>
              <a:buSzPct val="115000"/>
              <a:buFont typeface="Arial"/>
              <a:buNone/>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Doctorate Program </a:t>
            </a:r>
          </a:p>
          <a:p>
            <a:pPr marL="0" marR="0" lvl="0" indent="0" algn="ctr" defTabSz="457200" rtl="0" eaLnBrk="1" fontAlgn="auto" latinLnBrk="0" hangingPunct="1">
              <a:lnSpc>
                <a:spcPct val="100000"/>
              </a:lnSpc>
              <a:spcBef>
                <a:spcPct val="20000"/>
              </a:spcBef>
              <a:spcAft>
                <a:spcPts val="600"/>
              </a:spcAft>
              <a:buClr>
                <a:srgbClr val="D9B247"/>
              </a:buClr>
              <a:buSzPct val="115000"/>
              <a:buFont typeface="Arial"/>
              <a:buNone/>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2</a:t>
            </a:r>
            <a:r>
              <a:rPr kumimoji="0" lang="en-US" b="0" i="0" u="none" strike="noStrike" kern="1200" cap="none" spc="0" normalizeH="0" baseline="30000" noProof="0" dirty="0">
                <a:ln>
                  <a:noFill/>
                </a:ln>
                <a:solidFill>
                  <a:prstClr val="black"/>
                </a:solidFill>
                <a:effectLst/>
                <a:uLnTx/>
                <a:uFillTx/>
                <a:latin typeface="Arial"/>
                <a:ea typeface="+mn-ea"/>
                <a:cs typeface="+mn-cs"/>
              </a:rPr>
              <a:t>nd</a:t>
            </a:r>
            <a:r>
              <a:rPr kumimoji="0" lang="en-US" b="0" i="0" u="none" strike="noStrike" kern="1200" cap="none" spc="0" normalizeH="0" baseline="0" noProof="0" dirty="0">
                <a:ln>
                  <a:noFill/>
                </a:ln>
                <a:solidFill>
                  <a:prstClr val="black"/>
                </a:solidFill>
                <a:effectLst/>
                <a:uLnTx/>
                <a:uFillTx/>
                <a:latin typeface="Arial"/>
                <a:ea typeface="+mn-ea"/>
                <a:cs typeface="+mn-cs"/>
              </a:rPr>
              <a:t> semester 2024/ 2025</a:t>
            </a:r>
          </a:p>
        </p:txBody>
      </p:sp>
      <p:sp>
        <p:nvSpPr>
          <p:cNvPr id="8" name="Slide Number Placeholder 7"/>
          <p:cNvSpPr>
            <a:spLocks noGrp="1"/>
          </p:cNvSpPr>
          <p:nvPr>
            <p:ph type="sldNum" sz="quarter" idx="12"/>
          </p:nvPr>
        </p:nvSpPr>
        <p:spPr/>
        <p:txBody>
          <a:bodyPr/>
          <a:lstStyle/>
          <a:p>
            <a:fld id="{13194DB4-395A-4295-9730-09FF7F373A60}" type="slidenum">
              <a:rPr lang="en-US" smtClean="0"/>
              <a:t>1</a:t>
            </a:fld>
            <a:endParaRPr lang="en-US"/>
          </a:p>
        </p:txBody>
      </p:sp>
    </p:spTree>
    <p:extLst>
      <p:ext uri="{BB962C8B-B14F-4D97-AF65-F5344CB8AC3E}">
        <p14:creationId xmlns:p14="http://schemas.microsoft.com/office/powerpoint/2010/main" val="82483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3F86-5967-47A3-ADC0-961582910B88}"/>
              </a:ext>
            </a:extLst>
          </p:cNvPr>
          <p:cNvSpPr>
            <a:spLocks noGrp="1"/>
          </p:cNvSpPr>
          <p:nvPr>
            <p:ph type="title"/>
          </p:nvPr>
        </p:nvSpPr>
        <p:spPr>
          <a:xfrm>
            <a:off x="1037230" y="709684"/>
            <a:ext cx="9859368" cy="1576315"/>
          </a:xfrm>
        </p:spPr>
        <p:txBody>
          <a:bodyPr>
            <a:normAutofit/>
          </a:bodyPr>
          <a:lstStyle/>
          <a:p>
            <a:pPr>
              <a:lnSpc>
                <a:spcPct val="150000"/>
              </a:lnSpc>
            </a:pP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Higher level learning </a:t>
            </a:r>
            <a:r>
              <a:rPr lang="en-US" sz="3200" b="1" i="1" dirty="0">
                <a:solidFill>
                  <a:srgbClr val="B53A31"/>
                </a:solidFill>
                <a:latin typeface="Arial"/>
              </a:rPr>
              <a:t>cognitive skills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con.,</a:t>
            </a:r>
            <a:br>
              <a:rPr kumimoji="0" lang="en-US" sz="3200" b="1" i="1" u="none" strike="noStrike" kern="1200" cap="none" spc="0" normalizeH="0" baseline="0" noProof="0" dirty="0">
                <a:ln w="3175" cmpd="sng">
                  <a:noFill/>
                </a:ln>
                <a:solidFill>
                  <a:srgbClr val="B53A31"/>
                </a:solidFill>
                <a:effectLst/>
                <a:uLnTx/>
                <a:uFillTx/>
                <a:latin typeface="Arial"/>
                <a:ea typeface="+mj-ea"/>
                <a:cs typeface="+mj-cs"/>
              </a:rPr>
            </a:br>
            <a:r>
              <a:rPr kumimoji="0" lang="en-US" sz="3200" u="none" strike="noStrike" kern="1200" cap="none" spc="0" normalizeH="0" baseline="0" noProof="0" dirty="0">
                <a:ln w="3175" cmpd="sng">
                  <a:noFill/>
                </a:ln>
                <a:solidFill>
                  <a:srgbClr val="002060"/>
                </a:solidFill>
                <a:effectLst/>
                <a:uLnTx/>
                <a:uFillTx/>
                <a:latin typeface="Arial"/>
                <a:ea typeface="+mj-ea"/>
                <a:cs typeface="+mj-cs"/>
              </a:rPr>
              <a:t>1) </a:t>
            </a:r>
            <a:r>
              <a:rPr lang="en-US" sz="3200" dirty="0">
                <a:solidFill>
                  <a:srgbClr val="002060"/>
                </a:solidFill>
              </a:rPr>
              <a:t>Problem solving </a:t>
            </a:r>
            <a:endParaRPr lang="en-US" sz="3600" dirty="0">
              <a:solidFill>
                <a:srgbClr val="002060"/>
              </a:solidFill>
            </a:endParaRPr>
          </a:p>
        </p:txBody>
      </p:sp>
      <p:sp>
        <p:nvSpPr>
          <p:cNvPr id="3" name="Content Placeholder 2">
            <a:extLst>
              <a:ext uri="{FF2B5EF4-FFF2-40B4-BE49-F238E27FC236}">
                <a16:creationId xmlns:a16="http://schemas.microsoft.com/office/drawing/2014/main" id="{9F7135E4-B744-44B6-9AA8-BFC40EF60EC2}"/>
              </a:ext>
            </a:extLst>
          </p:cNvPr>
          <p:cNvSpPr>
            <a:spLocks noGrp="1"/>
          </p:cNvSpPr>
          <p:nvPr>
            <p:ph idx="1"/>
          </p:nvPr>
        </p:nvSpPr>
        <p:spPr>
          <a:xfrm>
            <a:off x="489857" y="2432957"/>
            <a:ext cx="11217729" cy="3886200"/>
          </a:xfrm>
        </p:spPr>
        <p:txBody>
          <a:bodyPr>
            <a:normAutofit/>
          </a:bodyPr>
          <a:lstStyle/>
          <a:p>
            <a:pPr algn="just">
              <a:lnSpc>
                <a:spcPct val="150000"/>
              </a:lnSpc>
              <a:buFont typeface="Arial" panose="020B0604020202020204" pitchFamily="34" charset="0"/>
              <a:buChar char="•"/>
            </a:pPr>
            <a:r>
              <a:rPr lang="en-US" dirty="0"/>
              <a:t>In the practice setting, students are continually faced with patient problems and other problems to be solved. Some of these problems relate to managing </a:t>
            </a:r>
            <a:r>
              <a:rPr lang="en-US" dirty="0">
                <a:solidFill>
                  <a:srgbClr val="FF0000"/>
                </a:solidFill>
              </a:rPr>
              <a:t>patient conditions</a:t>
            </a:r>
            <a:r>
              <a:rPr lang="en-US" dirty="0"/>
              <a:t> and deciding what actions to take, whereas others involve problems associated with the </a:t>
            </a:r>
            <a:r>
              <a:rPr lang="en-US" dirty="0">
                <a:solidFill>
                  <a:srgbClr val="FF0000"/>
                </a:solidFill>
              </a:rPr>
              <a:t>nurse’s role and work environment. </a:t>
            </a:r>
          </a:p>
          <a:p>
            <a:pPr algn="just">
              <a:lnSpc>
                <a:spcPct val="150000"/>
              </a:lnSpc>
              <a:buFont typeface="Arial" panose="020B0604020202020204" pitchFamily="34" charset="0"/>
              <a:buChar char="•"/>
            </a:pPr>
            <a:r>
              <a:rPr lang="en-US" dirty="0"/>
              <a:t>The ability to solve </a:t>
            </a:r>
            <a:r>
              <a:rPr lang="en-US" dirty="0">
                <a:solidFill>
                  <a:srgbClr val="FF0000"/>
                </a:solidFill>
              </a:rPr>
              <a:t>patient</a:t>
            </a:r>
            <a:r>
              <a:rPr lang="en-US" dirty="0"/>
              <a:t> </a:t>
            </a:r>
            <a:r>
              <a:rPr lang="en-US" dirty="0">
                <a:solidFill>
                  <a:srgbClr val="FF0000"/>
                </a:solidFill>
              </a:rPr>
              <a:t>and setting-related problems</a:t>
            </a:r>
            <a:r>
              <a:rPr lang="en-US" dirty="0"/>
              <a:t> is an essential skill to be developed and evaluated. </a:t>
            </a:r>
          </a:p>
        </p:txBody>
      </p:sp>
      <p:sp>
        <p:nvSpPr>
          <p:cNvPr id="5" name="Slide Number Placeholder 4"/>
          <p:cNvSpPr>
            <a:spLocks noGrp="1"/>
          </p:cNvSpPr>
          <p:nvPr>
            <p:ph type="sldNum" sz="quarter" idx="12"/>
          </p:nvPr>
        </p:nvSpPr>
        <p:spPr/>
        <p:txBody>
          <a:bodyPr/>
          <a:lstStyle/>
          <a:p>
            <a:fld id="{13194DB4-395A-4295-9730-09FF7F373A60}" type="slidenum">
              <a:rPr lang="en-US" smtClean="0"/>
              <a:t>10</a:t>
            </a:fld>
            <a:endParaRPr lang="en-US"/>
          </a:p>
        </p:txBody>
      </p:sp>
    </p:spTree>
    <p:extLst>
      <p:ext uri="{BB962C8B-B14F-4D97-AF65-F5344CB8AC3E}">
        <p14:creationId xmlns:p14="http://schemas.microsoft.com/office/powerpoint/2010/main" val="89805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3F86-5967-47A3-ADC0-961582910B88}"/>
              </a:ext>
            </a:extLst>
          </p:cNvPr>
          <p:cNvSpPr>
            <a:spLocks noGrp="1"/>
          </p:cNvSpPr>
          <p:nvPr>
            <p:ph type="title"/>
          </p:nvPr>
        </p:nvSpPr>
        <p:spPr>
          <a:xfrm>
            <a:off x="1037230" y="424544"/>
            <a:ext cx="9859368" cy="1730828"/>
          </a:xfrm>
        </p:spPr>
        <p:txBody>
          <a:bodyPr>
            <a:normAutofit/>
          </a:bodyPr>
          <a:lstStyle/>
          <a:p>
            <a:pPr>
              <a:lnSpc>
                <a:spcPct val="150000"/>
              </a:lnSpc>
            </a:pPr>
            <a:r>
              <a:rPr lang="en-US" sz="3200" b="1" i="1" dirty="0">
                <a:solidFill>
                  <a:srgbClr val="B53A31"/>
                </a:solidFill>
              </a:rPr>
              <a:t>Higher level learning cognitive skills con.,</a:t>
            </a:r>
            <a:br>
              <a:rPr kumimoji="0" lang="en-US" sz="3200" b="1" i="1" u="none" strike="noStrike" kern="1200" cap="none" spc="0" normalizeH="0" baseline="0" noProof="0" dirty="0">
                <a:ln w="3175" cmpd="sng">
                  <a:noFill/>
                </a:ln>
                <a:solidFill>
                  <a:srgbClr val="B53A31"/>
                </a:solidFill>
                <a:effectLst/>
                <a:uLnTx/>
                <a:uFillTx/>
                <a:latin typeface="Arial"/>
                <a:ea typeface="+mj-ea"/>
                <a:cs typeface="+mj-cs"/>
              </a:rPr>
            </a:br>
            <a:r>
              <a:rPr kumimoji="0" lang="en-US" sz="3200" u="none" strike="noStrike" kern="1200" cap="none" spc="0" normalizeH="0" baseline="0" noProof="0" dirty="0">
                <a:ln w="3175" cmpd="sng">
                  <a:noFill/>
                </a:ln>
                <a:solidFill>
                  <a:srgbClr val="002060"/>
                </a:solidFill>
                <a:effectLst/>
                <a:uLnTx/>
                <a:uFillTx/>
                <a:latin typeface="Arial"/>
                <a:ea typeface="+mj-ea"/>
                <a:cs typeface="+mj-cs"/>
              </a:rPr>
              <a:t>1) </a:t>
            </a:r>
            <a:r>
              <a:rPr lang="en-US" sz="3200" dirty="0">
                <a:solidFill>
                  <a:srgbClr val="002060"/>
                </a:solidFill>
              </a:rPr>
              <a:t>Problem solving </a:t>
            </a:r>
            <a:endParaRPr lang="en-US" sz="3600" dirty="0">
              <a:solidFill>
                <a:srgbClr val="002060"/>
              </a:solidFill>
            </a:endParaRPr>
          </a:p>
        </p:txBody>
      </p:sp>
      <p:sp>
        <p:nvSpPr>
          <p:cNvPr id="3" name="Content Placeholder 2">
            <a:extLst>
              <a:ext uri="{FF2B5EF4-FFF2-40B4-BE49-F238E27FC236}">
                <a16:creationId xmlns:a16="http://schemas.microsoft.com/office/drawing/2014/main" id="{9F7135E4-B744-44B6-9AA8-BFC40EF60EC2}"/>
              </a:ext>
            </a:extLst>
          </p:cNvPr>
          <p:cNvSpPr>
            <a:spLocks noGrp="1"/>
          </p:cNvSpPr>
          <p:nvPr>
            <p:ph idx="1"/>
          </p:nvPr>
        </p:nvSpPr>
        <p:spPr>
          <a:xfrm>
            <a:off x="506186" y="2383971"/>
            <a:ext cx="11201400" cy="3935186"/>
          </a:xfrm>
        </p:spPr>
        <p:txBody>
          <a:bodyPr>
            <a:normAutofit/>
          </a:bodyPr>
          <a:lstStyle/>
          <a:p>
            <a:pPr algn="just">
              <a:lnSpc>
                <a:spcPct val="150000"/>
              </a:lnSpc>
            </a:pPr>
            <a:r>
              <a:rPr lang="en-US" dirty="0"/>
              <a:t>Problem solving begins with </a:t>
            </a:r>
            <a:r>
              <a:rPr lang="en-US" dirty="0">
                <a:solidFill>
                  <a:schemeClr val="accent3"/>
                </a:solidFill>
              </a:rPr>
              <a:t>recognizing </a:t>
            </a:r>
            <a:r>
              <a:rPr lang="en-US" dirty="0">
                <a:solidFill>
                  <a:schemeClr val="tx1"/>
                </a:solidFill>
              </a:rPr>
              <a:t>and</a:t>
            </a:r>
            <a:r>
              <a:rPr lang="en-US" dirty="0">
                <a:solidFill>
                  <a:schemeClr val="accent3"/>
                </a:solidFill>
              </a:rPr>
              <a:t> defining the problem, gathering data </a:t>
            </a:r>
            <a:r>
              <a:rPr lang="en-US" dirty="0">
                <a:solidFill>
                  <a:schemeClr val="tx1"/>
                </a:solidFill>
              </a:rPr>
              <a:t>to clarify it further</a:t>
            </a:r>
            <a:r>
              <a:rPr lang="en-US" dirty="0">
                <a:solidFill>
                  <a:schemeClr val="accent3"/>
                </a:solidFill>
              </a:rPr>
              <a:t>, developing solutions,</a:t>
            </a:r>
            <a:r>
              <a:rPr lang="en-US" dirty="0">
                <a:solidFill>
                  <a:schemeClr val="tx1"/>
                </a:solidFill>
              </a:rPr>
              <a:t> and </a:t>
            </a:r>
            <a:r>
              <a:rPr lang="en-US" dirty="0">
                <a:solidFill>
                  <a:schemeClr val="accent3"/>
                </a:solidFill>
              </a:rPr>
              <a:t>evaluating their effectiveness</a:t>
            </a:r>
            <a:r>
              <a:rPr lang="en-US" dirty="0"/>
              <a:t>.</a:t>
            </a:r>
          </a:p>
          <a:p>
            <a:pPr algn="just">
              <a:lnSpc>
                <a:spcPct val="150000"/>
              </a:lnSpc>
              <a:buClr>
                <a:srgbClr val="D9B247"/>
              </a:buClr>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Knowledge about the problem and potential solutions influences the problem-solving process. When students have an understanding of the problem and possible solutions, they can apply knowledge and expertise to new situations they encounter in the clinical setting</a:t>
            </a:r>
          </a:p>
          <a:p>
            <a:pPr marL="0" indent="0" algn="just">
              <a:buNone/>
            </a:pPr>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11</a:t>
            </a:fld>
            <a:endParaRPr lang="en-US"/>
          </a:p>
        </p:txBody>
      </p:sp>
    </p:spTree>
    <p:extLst>
      <p:ext uri="{BB962C8B-B14F-4D97-AF65-F5344CB8AC3E}">
        <p14:creationId xmlns:p14="http://schemas.microsoft.com/office/powerpoint/2010/main" val="228734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3451-7190-4A36-8432-6E91D198B17C}"/>
              </a:ext>
            </a:extLst>
          </p:cNvPr>
          <p:cNvSpPr>
            <a:spLocks noGrp="1"/>
          </p:cNvSpPr>
          <p:nvPr>
            <p:ph type="title"/>
          </p:nvPr>
        </p:nvSpPr>
        <p:spPr>
          <a:xfrm>
            <a:off x="1183823" y="793989"/>
            <a:ext cx="9601196" cy="1539778"/>
          </a:xfrm>
        </p:spPr>
        <p:txBody>
          <a:bodyPr anchor="t">
            <a:noAutofit/>
          </a:bodyPr>
          <a:lstStyle/>
          <a:p>
            <a:pPr>
              <a:lnSpc>
                <a:spcPct val="150000"/>
              </a:lnSpc>
            </a:pPr>
            <a:r>
              <a:rPr lang="en-US" sz="3200" b="1" i="1" dirty="0">
                <a:solidFill>
                  <a:srgbClr val="B53A31"/>
                </a:solidFill>
              </a:rPr>
              <a:t>Higher level learning cognitive skills con.,</a:t>
            </a:r>
            <a:br>
              <a:rPr kumimoji="0" lang="en-US" sz="3200" b="1" i="1" u="none" strike="noStrike" kern="1200" cap="none" spc="0"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0" normalizeH="0" baseline="0" noProof="0" dirty="0">
                <a:ln w="3175" cmpd="sng">
                  <a:noFill/>
                </a:ln>
                <a:solidFill>
                  <a:srgbClr val="002060"/>
                </a:solidFill>
                <a:effectLst/>
                <a:uLnTx/>
                <a:uFillTx/>
                <a:latin typeface="Arial"/>
                <a:ea typeface="+mj-ea"/>
                <a:cs typeface="+mj-cs"/>
              </a:rPr>
              <a:t>1) Problem solving </a:t>
            </a:r>
            <a:br>
              <a:rPr lang="en-US" sz="3600" dirty="0"/>
            </a:br>
            <a:endParaRPr lang="en-US" sz="3600" dirty="0"/>
          </a:p>
        </p:txBody>
      </p:sp>
      <p:sp>
        <p:nvSpPr>
          <p:cNvPr id="3" name="Content Placeholder 2">
            <a:extLst>
              <a:ext uri="{FF2B5EF4-FFF2-40B4-BE49-F238E27FC236}">
                <a16:creationId xmlns:a16="http://schemas.microsoft.com/office/drawing/2014/main" id="{5B2EECF4-CA15-4C26-8141-66158255B2F7}"/>
              </a:ext>
            </a:extLst>
          </p:cNvPr>
          <p:cNvSpPr>
            <a:spLocks noGrp="1"/>
          </p:cNvSpPr>
          <p:nvPr>
            <p:ph idx="1"/>
          </p:nvPr>
        </p:nvSpPr>
        <p:spPr>
          <a:xfrm>
            <a:off x="587829" y="2465614"/>
            <a:ext cx="10809514" cy="3886200"/>
          </a:xfrm>
        </p:spPr>
        <p:txBody>
          <a:bodyPr>
            <a:normAutofit lnSpcReduction="10000"/>
          </a:bodyPr>
          <a:lstStyle/>
          <a:p>
            <a:pPr marL="0" indent="0" algn="just">
              <a:spcBef>
                <a:spcPts val="0"/>
              </a:spcBef>
              <a:spcAft>
                <a:spcPts val="0"/>
              </a:spcAft>
              <a:buNone/>
            </a:pPr>
            <a:r>
              <a:rPr lang="en-US" b="1" u="sng" dirty="0">
                <a:solidFill>
                  <a:schemeClr val="accent3"/>
                </a:solidFill>
              </a:rPr>
              <a:t>Well-structured versus ill-structured problems </a:t>
            </a:r>
          </a:p>
          <a:p>
            <a:pPr marL="0" indent="0" algn="just">
              <a:spcBef>
                <a:spcPts val="0"/>
              </a:spcBef>
              <a:spcAft>
                <a:spcPts val="0"/>
              </a:spcAft>
              <a:buNone/>
            </a:pPr>
            <a:r>
              <a:rPr lang="en-US" dirty="0"/>
              <a:t>There are two types of problems that students may be asked to solve: </a:t>
            </a:r>
            <a:r>
              <a:rPr lang="en-US" dirty="0">
                <a:solidFill>
                  <a:srgbClr val="002060"/>
                </a:solidFill>
              </a:rPr>
              <a:t>well structured and ill structured. </a:t>
            </a:r>
          </a:p>
          <a:p>
            <a:pPr marL="0" indent="0" algn="just">
              <a:lnSpc>
                <a:spcPct val="150000"/>
              </a:lnSpc>
              <a:spcBef>
                <a:spcPts val="0"/>
              </a:spcBef>
              <a:spcAft>
                <a:spcPts val="0"/>
              </a:spcAft>
              <a:buNone/>
            </a:pPr>
            <a:r>
              <a:rPr lang="en-US" u="sng" dirty="0">
                <a:solidFill>
                  <a:schemeClr val="accent3"/>
                </a:solidFill>
              </a:rPr>
              <a:t>Well-structured problems </a:t>
            </a:r>
            <a:r>
              <a:rPr lang="en-US" dirty="0"/>
              <a:t>provide the information needed for problem solving, typically, they have one correct solution rather than multiple ones to consider and in general are “clearly laid out”. Well-structured problems provide practice in applying concepts and theories learned in class to hypothetical situations but do not require extensive thinking skills.</a:t>
            </a:r>
          </a:p>
        </p:txBody>
      </p:sp>
      <p:sp>
        <p:nvSpPr>
          <p:cNvPr id="5" name="Slide Number Placeholder 4"/>
          <p:cNvSpPr>
            <a:spLocks noGrp="1"/>
          </p:cNvSpPr>
          <p:nvPr>
            <p:ph type="sldNum" sz="quarter" idx="12"/>
          </p:nvPr>
        </p:nvSpPr>
        <p:spPr/>
        <p:txBody>
          <a:bodyPr/>
          <a:lstStyle/>
          <a:p>
            <a:fld id="{13194DB4-395A-4295-9730-09FF7F373A60}" type="slidenum">
              <a:rPr lang="en-US" smtClean="0"/>
              <a:t>12</a:t>
            </a:fld>
            <a:endParaRPr lang="en-US"/>
          </a:p>
        </p:txBody>
      </p:sp>
    </p:spTree>
    <p:extLst>
      <p:ext uri="{BB962C8B-B14F-4D97-AF65-F5344CB8AC3E}">
        <p14:creationId xmlns:p14="http://schemas.microsoft.com/office/powerpoint/2010/main" val="211601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DA5F-31B1-4B8E-9BDA-608B08EACDB6}"/>
              </a:ext>
            </a:extLst>
          </p:cNvPr>
          <p:cNvSpPr>
            <a:spLocks noGrp="1"/>
          </p:cNvSpPr>
          <p:nvPr>
            <p:ph type="title"/>
          </p:nvPr>
        </p:nvSpPr>
        <p:spPr>
          <a:xfrm>
            <a:off x="832513" y="805218"/>
            <a:ext cx="10064085" cy="1480781"/>
          </a:xfrm>
        </p:spPr>
        <p:txBody>
          <a:bodyPr>
            <a:normAutofit fontScale="90000"/>
          </a:bodyPr>
          <a:lstStyle/>
          <a:p>
            <a:pPr>
              <a:lnSpc>
                <a:spcPct val="150000"/>
              </a:lnSpc>
            </a:pPr>
            <a:r>
              <a:rPr lang="en-US" sz="3200" b="1" i="1" dirty="0">
                <a:solidFill>
                  <a:srgbClr val="B53A31"/>
                </a:solidFill>
              </a:rPr>
              <a:t>Higher level learning cognitive skills con.,</a:t>
            </a:r>
            <a:br>
              <a:rPr kumimoji="0" lang="en-US" sz="3200" b="1" i="1" u="none" strike="noStrike" kern="1200" cap="none" spc="0"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0" normalizeH="0" baseline="0" noProof="0" dirty="0">
                <a:ln w="3175" cmpd="sng">
                  <a:noFill/>
                </a:ln>
                <a:solidFill>
                  <a:srgbClr val="002060"/>
                </a:solidFill>
                <a:effectLst/>
                <a:uLnTx/>
                <a:uFillTx/>
                <a:latin typeface="Arial"/>
                <a:ea typeface="+mj-ea"/>
                <a:cs typeface="+mj-cs"/>
              </a:rPr>
              <a:t>1) Problem solving </a:t>
            </a:r>
            <a:endParaRPr lang="en-US" dirty="0"/>
          </a:p>
        </p:txBody>
      </p:sp>
      <p:sp>
        <p:nvSpPr>
          <p:cNvPr id="3" name="Content Placeholder 2">
            <a:extLst>
              <a:ext uri="{FF2B5EF4-FFF2-40B4-BE49-F238E27FC236}">
                <a16:creationId xmlns:a16="http://schemas.microsoft.com/office/drawing/2014/main" id="{CC888A4F-942A-490D-93FB-BC255C45FD94}"/>
              </a:ext>
            </a:extLst>
          </p:cNvPr>
          <p:cNvSpPr>
            <a:spLocks noGrp="1"/>
          </p:cNvSpPr>
          <p:nvPr>
            <p:ph idx="1"/>
          </p:nvPr>
        </p:nvSpPr>
        <p:spPr>
          <a:xfrm>
            <a:off x="620486" y="2449286"/>
            <a:ext cx="10646228" cy="3902528"/>
          </a:xfrm>
        </p:spPr>
        <p:txBody>
          <a:bodyPr>
            <a:normAutofit lnSpcReduction="10000"/>
          </a:bodyPr>
          <a:lstStyle/>
          <a:p>
            <a:pPr marL="0" indent="0" algn="just">
              <a:lnSpc>
                <a:spcPct val="150000"/>
              </a:lnSpc>
              <a:spcBef>
                <a:spcPts val="0"/>
              </a:spcBef>
              <a:spcAft>
                <a:spcPts val="0"/>
              </a:spcAft>
              <a:buNone/>
            </a:pPr>
            <a:r>
              <a:rPr lang="en-US" u="sng" dirty="0">
                <a:solidFill>
                  <a:schemeClr val="accent3"/>
                </a:solidFill>
              </a:rPr>
              <a:t>In contrast, ill-structured problems </a:t>
            </a:r>
          </a:p>
          <a:p>
            <a:pPr algn="just">
              <a:lnSpc>
                <a:spcPct val="150000"/>
              </a:lnSpc>
              <a:spcBef>
                <a:spcPts val="0"/>
              </a:spcBef>
              <a:spcAft>
                <a:spcPts val="0"/>
              </a:spcAft>
            </a:pPr>
            <a:r>
              <a:rPr lang="en-US" dirty="0"/>
              <a:t>Reflect </a:t>
            </a:r>
            <a:r>
              <a:rPr lang="en-US" dirty="0">
                <a:solidFill>
                  <a:srgbClr val="FF0000"/>
                </a:solidFill>
              </a:rPr>
              <a:t>real-life problems</a:t>
            </a:r>
            <a:r>
              <a:rPr lang="en-US" dirty="0">
                <a:solidFill>
                  <a:srgbClr val="002060"/>
                </a:solidFill>
              </a:rPr>
              <a:t> </a:t>
            </a:r>
            <a:r>
              <a:rPr lang="en-US" dirty="0"/>
              <a:t>and clinical situations faced by students. </a:t>
            </a:r>
          </a:p>
          <a:p>
            <a:pPr algn="just">
              <a:lnSpc>
                <a:spcPct val="150000"/>
              </a:lnSpc>
              <a:spcBef>
                <a:spcPts val="0"/>
              </a:spcBef>
              <a:spcAft>
                <a:spcPts val="0"/>
              </a:spcAft>
            </a:pPr>
            <a:r>
              <a:rPr lang="en-US" dirty="0"/>
              <a:t>Ill-structured problems are </a:t>
            </a:r>
            <a:r>
              <a:rPr lang="en-US" dirty="0">
                <a:solidFill>
                  <a:srgbClr val="FF0000"/>
                </a:solidFill>
              </a:rPr>
              <a:t>authentic</a:t>
            </a:r>
            <a:r>
              <a:rPr lang="en-US" dirty="0"/>
              <a:t>. With these situations, the problem </a:t>
            </a:r>
            <a:r>
              <a:rPr lang="en-US" dirty="0">
                <a:solidFill>
                  <a:srgbClr val="002060"/>
                </a:solidFill>
              </a:rPr>
              <a:t>may not be clear </a:t>
            </a:r>
            <a:r>
              <a:rPr lang="en-US" dirty="0"/>
              <a:t>to the learner, the data may suggest a variety of problems, or there may be an incomplete data set to determine the problem. Along similar lines, the student may identify the problem but be unsure of the approaches to take, multiple solutions may also be possible. </a:t>
            </a:r>
          </a:p>
        </p:txBody>
      </p:sp>
      <p:sp>
        <p:nvSpPr>
          <p:cNvPr id="5" name="Slide Number Placeholder 4"/>
          <p:cNvSpPr>
            <a:spLocks noGrp="1"/>
          </p:cNvSpPr>
          <p:nvPr>
            <p:ph type="sldNum" sz="quarter" idx="12"/>
          </p:nvPr>
        </p:nvSpPr>
        <p:spPr/>
        <p:txBody>
          <a:bodyPr/>
          <a:lstStyle/>
          <a:p>
            <a:fld id="{13194DB4-395A-4295-9730-09FF7F373A60}" type="slidenum">
              <a:rPr lang="en-US" smtClean="0"/>
              <a:t>13</a:t>
            </a:fld>
            <a:endParaRPr lang="en-US"/>
          </a:p>
        </p:txBody>
      </p:sp>
    </p:spTree>
    <p:extLst>
      <p:ext uri="{BB962C8B-B14F-4D97-AF65-F5344CB8AC3E}">
        <p14:creationId xmlns:p14="http://schemas.microsoft.com/office/powerpoint/2010/main" val="20184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A53B-94A8-47F5-8545-10F9F518DAA8}"/>
              </a:ext>
            </a:extLst>
          </p:cNvPr>
          <p:cNvSpPr>
            <a:spLocks noGrp="1"/>
          </p:cNvSpPr>
          <p:nvPr>
            <p:ph type="title"/>
          </p:nvPr>
        </p:nvSpPr>
        <p:spPr>
          <a:xfrm>
            <a:off x="1295402" y="696036"/>
            <a:ext cx="9601196" cy="1589963"/>
          </a:xfrm>
        </p:spPr>
        <p:txBody>
          <a:bodyPr>
            <a:normAutofit/>
          </a:bodyPr>
          <a:lstStyle/>
          <a:p>
            <a:pPr>
              <a:lnSpc>
                <a:spcPct val="150000"/>
              </a:lnSpc>
            </a:pPr>
            <a:r>
              <a:rPr lang="en-US" sz="3200" b="1" i="1" dirty="0">
                <a:solidFill>
                  <a:srgbClr val="B53A31"/>
                </a:solidFill>
              </a:rPr>
              <a:t>Higher level learning cognitive skills con.,</a:t>
            </a:r>
            <a:br>
              <a:rPr kumimoji="0" lang="en-US" sz="3200" b="1" i="1" u="none" strike="noStrike" kern="1200" cap="none" spc="0"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0" normalizeH="0" baseline="0" noProof="0" dirty="0">
                <a:ln w="3175" cmpd="sng">
                  <a:noFill/>
                </a:ln>
                <a:solidFill>
                  <a:srgbClr val="002060"/>
                </a:solidFill>
                <a:effectLst/>
                <a:uLnTx/>
                <a:uFillTx/>
                <a:latin typeface="Arial"/>
                <a:ea typeface="+mj-ea"/>
                <a:cs typeface="+mj-cs"/>
              </a:rPr>
              <a:t>1) Problem solving </a:t>
            </a:r>
            <a:endParaRPr lang="en-US" dirty="0"/>
          </a:p>
        </p:txBody>
      </p:sp>
      <p:sp>
        <p:nvSpPr>
          <p:cNvPr id="3" name="Content Placeholder 2">
            <a:extLst>
              <a:ext uri="{FF2B5EF4-FFF2-40B4-BE49-F238E27FC236}">
                <a16:creationId xmlns:a16="http://schemas.microsoft.com/office/drawing/2014/main" id="{EDA5FD24-27C3-4EA0-899F-26F485E32E77}"/>
              </a:ext>
            </a:extLst>
          </p:cNvPr>
          <p:cNvSpPr>
            <a:spLocks noGrp="1"/>
          </p:cNvSpPr>
          <p:nvPr>
            <p:ph idx="1"/>
          </p:nvPr>
        </p:nvSpPr>
        <p:spPr>
          <a:xfrm>
            <a:off x="832757" y="1924335"/>
            <a:ext cx="10809514" cy="3951534"/>
          </a:xfrm>
        </p:spPr>
        <p:txBody>
          <a:bodyPr/>
          <a:lstStyle/>
          <a:p>
            <a:pPr marL="0" indent="0" algn="just">
              <a:buNone/>
            </a:pPr>
            <a:r>
              <a:rPr lang="en-US" b="1" u="sng" dirty="0">
                <a:solidFill>
                  <a:schemeClr val="accent3"/>
                </a:solidFill>
              </a:rPr>
              <a:t>Example</a:t>
            </a:r>
          </a:p>
          <a:p>
            <a:pPr marL="0" indent="0" algn="just">
              <a:buNone/>
            </a:pPr>
            <a:r>
              <a:rPr lang="en-US" b="1" u="sng" dirty="0">
                <a:solidFill>
                  <a:schemeClr val="accent3"/>
                </a:solidFill>
              </a:rPr>
              <a:t> </a:t>
            </a:r>
          </a:p>
        </p:txBody>
      </p:sp>
      <p:pic>
        <p:nvPicPr>
          <p:cNvPr id="5" name="Picture 4">
            <a:extLst>
              <a:ext uri="{FF2B5EF4-FFF2-40B4-BE49-F238E27FC236}">
                <a16:creationId xmlns:a16="http://schemas.microsoft.com/office/drawing/2014/main" id="{A67AC7AE-5650-407E-A9B4-8306617EB495}"/>
              </a:ext>
            </a:extLst>
          </p:cNvPr>
          <p:cNvPicPr>
            <a:picLocks noChangeAspect="1"/>
          </p:cNvPicPr>
          <p:nvPr/>
        </p:nvPicPr>
        <p:blipFill rotWithShape="1">
          <a:blip r:embed="rId2"/>
          <a:srcRect l="31563" t="52383" r="32791" b="21031"/>
          <a:stretch/>
        </p:blipFill>
        <p:spPr>
          <a:xfrm>
            <a:off x="549729" y="2456597"/>
            <a:ext cx="11092542" cy="3829903"/>
          </a:xfrm>
          <a:prstGeom prst="rect">
            <a:avLst/>
          </a:prstGeom>
        </p:spPr>
      </p:pic>
      <p:sp>
        <p:nvSpPr>
          <p:cNvPr id="6" name="Slide Number Placeholder 5"/>
          <p:cNvSpPr>
            <a:spLocks noGrp="1"/>
          </p:cNvSpPr>
          <p:nvPr>
            <p:ph type="sldNum" sz="quarter" idx="12"/>
          </p:nvPr>
        </p:nvSpPr>
        <p:spPr/>
        <p:txBody>
          <a:bodyPr/>
          <a:lstStyle/>
          <a:p>
            <a:fld id="{13194DB4-395A-4295-9730-09FF7F373A60}" type="slidenum">
              <a:rPr lang="en-US" smtClean="0"/>
              <a:t>14</a:t>
            </a:fld>
            <a:endParaRPr lang="en-US"/>
          </a:p>
        </p:txBody>
      </p:sp>
    </p:spTree>
    <p:extLst>
      <p:ext uri="{BB962C8B-B14F-4D97-AF65-F5344CB8AC3E}">
        <p14:creationId xmlns:p14="http://schemas.microsoft.com/office/powerpoint/2010/main" val="186410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A9D9-3A59-439A-8D81-A1FA11F03C3F}"/>
              </a:ext>
            </a:extLst>
          </p:cNvPr>
          <p:cNvSpPr>
            <a:spLocks noGrp="1"/>
          </p:cNvSpPr>
          <p:nvPr>
            <p:ph type="title"/>
          </p:nvPr>
        </p:nvSpPr>
        <p:spPr>
          <a:xfrm>
            <a:off x="981503" y="532263"/>
            <a:ext cx="9923057" cy="1692322"/>
          </a:xfrm>
        </p:spPr>
        <p:txBody>
          <a:bodyPr>
            <a:normAutofit/>
          </a:bodyPr>
          <a:lstStyle/>
          <a:p>
            <a:pPr>
              <a:lnSpc>
                <a:spcPct val="150000"/>
              </a:lnSpc>
            </a:pPr>
            <a:r>
              <a:rPr lang="en-US" sz="3200" b="1" i="1" dirty="0">
                <a:solidFill>
                  <a:srgbClr val="B53A31"/>
                </a:solidFill>
              </a:rPr>
              <a:t>Higher level learning cognitive skills con.,</a:t>
            </a:r>
            <a:br>
              <a:rPr lang="en-US" sz="3600" dirty="0"/>
            </a:br>
            <a:r>
              <a:rPr lang="en-US" sz="3200" dirty="0">
                <a:solidFill>
                  <a:srgbClr val="002060"/>
                </a:solidFill>
              </a:rPr>
              <a:t>2) Decision making </a:t>
            </a:r>
            <a:endParaRPr lang="en-US" dirty="0">
              <a:solidFill>
                <a:srgbClr val="002060"/>
              </a:solidFill>
            </a:endParaRPr>
          </a:p>
        </p:txBody>
      </p:sp>
      <p:sp>
        <p:nvSpPr>
          <p:cNvPr id="3" name="Content Placeholder 2">
            <a:extLst>
              <a:ext uri="{FF2B5EF4-FFF2-40B4-BE49-F238E27FC236}">
                <a16:creationId xmlns:a16="http://schemas.microsoft.com/office/drawing/2014/main" id="{6E042F7B-168A-4E1A-B04A-B735345070D1}"/>
              </a:ext>
            </a:extLst>
          </p:cNvPr>
          <p:cNvSpPr>
            <a:spLocks noGrp="1"/>
          </p:cNvSpPr>
          <p:nvPr>
            <p:ph idx="1"/>
          </p:nvPr>
        </p:nvSpPr>
        <p:spPr>
          <a:xfrm>
            <a:off x="391886" y="2224585"/>
            <a:ext cx="11299369" cy="4470129"/>
          </a:xfrm>
        </p:spPr>
        <p:txBody>
          <a:bodyPr>
            <a:normAutofit fontScale="92500"/>
          </a:bodyPr>
          <a:lstStyle/>
          <a:p>
            <a:pPr algn="just">
              <a:lnSpc>
                <a:spcPct val="150000"/>
              </a:lnSpc>
            </a:pPr>
            <a:r>
              <a:rPr lang="en-US" dirty="0"/>
              <a:t>Nurses continually make decisions about patient care, decisions about problems, solutions, Other decisions are needed for delivering care, managing the clinical environment, and carrying out other activities. </a:t>
            </a:r>
          </a:p>
          <a:p>
            <a:pPr algn="just">
              <a:lnSpc>
                <a:spcPct val="150000"/>
              </a:lnSpc>
            </a:pPr>
            <a:r>
              <a:rPr lang="en-US" dirty="0"/>
              <a:t>The learner </a:t>
            </a:r>
            <a:r>
              <a:rPr lang="en-US" b="1" dirty="0"/>
              <a:t>arrives at a decision </a:t>
            </a:r>
            <a:r>
              <a:rPr lang="en-US" dirty="0"/>
              <a:t>after collecting and analyzing information, considering a number of </a:t>
            </a:r>
            <a:r>
              <a:rPr lang="en-US" b="1" dirty="0"/>
              <a:t>alternatives</a:t>
            </a:r>
            <a:r>
              <a:rPr lang="en-US" dirty="0"/>
              <a:t> and weighing the consequences of each, then decides on the best strategy or approach to use.</a:t>
            </a:r>
          </a:p>
          <a:p>
            <a:pPr algn="just">
              <a:lnSpc>
                <a:spcPct val="150000"/>
              </a:lnSpc>
            </a:pPr>
            <a:r>
              <a:rPr lang="en-US" dirty="0"/>
              <a:t>Critical thinking helps students </a:t>
            </a:r>
            <a:r>
              <a:rPr lang="en-US" dirty="0">
                <a:solidFill>
                  <a:srgbClr val="FF0000"/>
                </a:solidFill>
              </a:rPr>
              <a:t>compare alternatives </a:t>
            </a:r>
            <a:r>
              <a:rPr lang="en-US" dirty="0"/>
              <a:t>and </a:t>
            </a:r>
            <a:r>
              <a:rPr lang="en-US" dirty="0">
                <a:solidFill>
                  <a:srgbClr val="FF0000"/>
                </a:solidFill>
              </a:rPr>
              <a:t>decide what actions to take.</a:t>
            </a:r>
          </a:p>
        </p:txBody>
      </p:sp>
      <p:sp>
        <p:nvSpPr>
          <p:cNvPr id="5" name="Slide Number Placeholder 4"/>
          <p:cNvSpPr>
            <a:spLocks noGrp="1"/>
          </p:cNvSpPr>
          <p:nvPr>
            <p:ph type="sldNum" sz="quarter" idx="12"/>
          </p:nvPr>
        </p:nvSpPr>
        <p:spPr/>
        <p:txBody>
          <a:bodyPr/>
          <a:lstStyle/>
          <a:p>
            <a:fld id="{13194DB4-395A-4295-9730-09FF7F373A60}" type="slidenum">
              <a:rPr lang="en-US" smtClean="0"/>
              <a:t>15</a:t>
            </a:fld>
            <a:endParaRPr lang="en-US"/>
          </a:p>
        </p:txBody>
      </p:sp>
    </p:spTree>
    <p:extLst>
      <p:ext uri="{BB962C8B-B14F-4D97-AF65-F5344CB8AC3E}">
        <p14:creationId xmlns:p14="http://schemas.microsoft.com/office/powerpoint/2010/main" val="377835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4A9D9-3A59-439A-8D81-A1FA11F03C3F}"/>
              </a:ext>
            </a:extLst>
          </p:cNvPr>
          <p:cNvSpPr>
            <a:spLocks noGrp="1"/>
          </p:cNvSpPr>
          <p:nvPr>
            <p:ph type="title"/>
          </p:nvPr>
        </p:nvSpPr>
        <p:spPr>
          <a:xfrm>
            <a:off x="981503" y="532263"/>
            <a:ext cx="9923057" cy="1692322"/>
          </a:xfrm>
        </p:spPr>
        <p:txBody>
          <a:bodyPr>
            <a:normAutofit/>
          </a:bodyPr>
          <a:lstStyle/>
          <a:p>
            <a:pPr>
              <a:lnSpc>
                <a:spcPct val="150000"/>
              </a:lnSpc>
            </a:pPr>
            <a:r>
              <a:rPr lang="en-US" sz="3200" b="1" i="1" dirty="0">
                <a:solidFill>
                  <a:srgbClr val="B53A31"/>
                </a:solidFill>
              </a:rPr>
              <a:t>Higher level learning cognitive skills con.,</a:t>
            </a:r>
            <a:br>
              <a:rPr lang="en-US" sz="3600" dirty="0"/>
            </a:br>
            <a:r>
              <a:rPr lang="en-US" sz="3200" dirty="0">
                <a:solidFill>
                  <a:srgbClr val="002060"/>
                </a:solidFill>
              </a:rPr>
              <a:t>2) Decision making </a:t>
            </a:r>
            <a:endParaRPr lang="en-US" dirty="0">
              <a:solidFill>
                <a:srgbClr val="002060"/>
              </a:solidFill>
            </a:endParaRPr>
          </a:p>
        </p:txBody>
      </p:sp>
      <p:sp>
        <p:nvSpPr>
          <p:cNvPr id="3" name="Content Placeholder 2">
            <a:extLst>
              <a:ext uri="{FF2B5EF4-FFF2-40B4-BE49-F238E27FC236}">
                <a16:creationId xmlns:a16="http://schemas.microsoft.com/office/drawing/2014/main" id="{6E042F7B-168A-4E1A-B04A-B735345070D1}"/>
              </a:ext>
            </a:extLst>
          </p:cNvPr>
          <p:cNvSpPr>
            <a:spLocks noGrp="1"/>
          </p:cNvSpPr>
          <p:nvPr>
            <p:ph idx="1"/>
          </p:nvPr>
        </p:nvSpPr>
        <p:spPr>
          <a:xfrm>
            <a:off x="506186" y="1705971"/>
            <a:ext cx="11185069" cy="4988744"/>
          </a:xfrm>
        </p:spPr>
        <p:txBody>
          <a:bodyPr>
            <a:normAutofit/>
          </a:bodyPr>
          <a:lstStyle/>
          <a:p>
            <a:pPr algn="just">
              <a:lnSpc>
                <a:spcPct val="150000"/>
              </a:lnSpc>
            </a:pPr>
            <a:r>
              <a:rPr lang="en-US" b="1" u="sng" dirty="0">
                <a:solidFill>
                  <a:schemeClr val="accent3"/>
                </a:solidFill>
              </a:rPr>
              <a:t>Example</a:t>
            </a:r>
          </a:p>
          <a:p>
            <a:pPr algn="just">
              <a:lnSpc>
                <a:spcPct val="150000"/>
              </a:lnSpc>
            </a:pPr>
            <a:r>
              <a:rPr lang="en-US" sz="2800" b="1" dirty="0">
                <a:solidFill>
                  <a:schemeClr val="tx1"/>
                </a:solidFill>
              </a:rPr>
              <a:t>You are a new employee in a long term care setting. At mealtime you find the patients sitting in chairs with their arms tied to the sides of the chair.</a:t>
            </a:r>
          </a:p>
          <a:p>
            <a:pPr algn="just">
              <a:lnSpc>
                <a:spcPct val="150000"/>
              </a:lnSpc>
            </a:pPr>
            <a:r>
              <a:rPr lang="en-US" dirty="0">
                <a:solidFill>
                  <a:schemeClr val="tx1"/>
                </a:solidFill>
              </a:rPr>
              <a:t>1.What would you do? </a:t>
            </a:r>
          </a:p>
          <a:p>
            <a:pPr algn="just">
              <a:lnSpc>
                <a:spcPct val="150000"/>
              </a:lnSpc>
            </a:pPr>
            <a:r>
              <a:rPr lang="en-US" dirty="0">
                <a:solidFill>
                  <a:schemeClr val="tx1"/>
                </a:solidFill>
              </a:rPr>
              <a:t>2. Why did you choose this action?</a:t>
            </a:r>
          </a:p>
        </p:txBody>
      </p:sp>
      <p:sp>
        <p:nvSpPr>
          <p:cNvPr id="6" name="Slide Number Placeholder 5"/>
          <p:cNvSpPr>
            <a:spLocks noGrp="1"/>
          </p:cNvSpPr>
          <p:nvPr>
            <p:ph type="sldNum" sz="quarter" idx="12"/>
          </p:nvPr>
        </p:nvSpPr>
        <p:spPr/>
        <p:txBody>
          <a:bodyPr/>
          <a:lstStyle/>
          <a:p>
            <a:fld id="{13194DB4-395A-4295-9730-09FF7F373A60}" type="slidenum">
              <a:rPr lang="en-US" smtClean="0"/>
              <a:t>16</a:t>
            </a:fld>
            <a:endParaRPr lang="en-US"/>
          </a:p>
        </p:txBody>
      </p:sp>
    </p:spTree>
    <p:extLst>
      <p:ext uri="{BB962C8B-B14F-4D97-AF65-F5344CB8AC3E}">
        <p14:creationId xmlns:p14="http://schemas.microsoft.com/office/powerpoint/2010/main" val="2984526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6606-7209-455B-9DE2-0A431631DF5A}"/>
              </a:ext>
            </a:extLst>
          </p:cNvPr>
          <p:cNvSpPr>
            <a:spLocks noGrp="1"/>
          </p:cNvSpPr>
          <p:nvPr>
            <p:ph type="title"/>
          </p:nvPr>
        </p:nvSpPr>
        <p:spPr>
          <a:xfrm>
            <a:off x="816429" y="627797"/>
            <a:ext cx="10662556" cy="1756173"/>
          </a:xfrm>
        </p:spPr>
        <p:txBody>
          <a:bodyPr>
            <a:normAutofit/>
          </a:bodyPr>
          <a:lstStyle/>
          <a:p>
            <a:pPr>
              <a:lnSpc>
                <a:spcPct val="150000"/>
              </a:lnSpc>
            </a:pPr>
            <a:r>
              <a:rPr lang="en-US" sz="3200" b="1" i="1" dirty="0">
                <a:solidFill>
                  <a:srgbClr val="B53A31"/>
                </a:solidFill>
              </a:rPr>
              <a:t>Higher level learning cognitive skills con.,</a:t>
            </a:r>
            <a:br>
              <a:rPr lang="en-US" sz="3600" dirty="0"/>
            </a:br>
            <a:r>
              <a:rPr lang="en-US" sz="3200" dirty="0">
                <a:solidFill>
                  <a:srgbClr val="002060"/>
                </a:solidFill>
              </a:rPr>
              <a:t>3) Critical thinking </a:t>
            </a:r>
            <a:endParaRPr lang="en-US" dirty="0">
              <a:solidFill>
                <a:srgbClr val="002060"/>
              </a:solidFill>
            </a:endParaRPr>
          </a:p>
        </p:txBody>
      </p:sp>
      <p:sp>
        <p:nvSpPr>
          <p:cNvPr id="3" name="Content Placeholder 2">
            <a:extLst>
              <a:ext uri="{FF2B5EF4-FFF2-40B4-BE49-F238E27FC236}">
                <a16:creationId xmlns:a16="http://schemas.microsoft.com/office/drawing/2014/main" id="{5D714323-4C97-4A40-85C4-1308DE1975A8}"/>
              </a:ext>
            </a:extLst>
          </p:cNvPr>
          <p:cNvSpPr>
            <a:spLocks noGrp="1"/>
          </p:cNvSpPr>
          <p:nvPr>
            <p:ph idx="1"/>
          </p:nvPr>
        </p:nvSpPr>
        <p:spPr>
          <a:xfrm>
            <a:off x="816429" y="2383971"/>
            <a:ext cx="10662556" cy="4163786"/>
          </a:xfrm>
        </p:spPr>
        <p:txBody>
          <a:bodyPr>
            <a:normAutofit/>
          </a:bodyPr>
          <a:lstStyle/>
          <a:p>
            <a:pPr algn="just">
              <a:lnSpc>
                <a:spcPct val="120000"/>
              </a:lnSpc>
            </a:pPr>
            <a:r>
              <a:rPr lang="en-US" dirty="0"/>
              <a:t>Critical thinking is </a:t>
            </a:r>
            <a:r>
              <a:rPr lang="en-US" dirty="0">
                <a:solidFill>
                  <a:srgbClr val="FF0000"/>
                </a:solidFill>
              </a:rPr>
              <a:t>reflective and reasoned </a:t>
            </a:r>
            <a:r>
              <a:rPr lang="en-US" dirty="0"/>
              <a:t>thinking; by using critical thinking, the nurse decides </a:t>
            </a:r>
            <a:r>
              <a:rPr lang="en-US" dirty="0">
                <a:solidFill>
                  <a:srgbClr val="FF0000"/>
                </a:solidFill>
              </a:rPr>
              <a:t>what to do or believe</a:t>
            </a:r>
            <a:r>
              <a:rPr lang="en-US" dirty="0"/>
              <a:t> in a given situation. </a:t>
            </a:r>
          </a:p>
          <a:p>
            <a:pPr algn="just">
              <a:lnSpc>
                <a:spcPct val="120000"/>
              </a:lnSpc>
            </a:pPr>
            <a:r>
              <a:rPr lang="en-US" dirty="0"/>
              <a:t>Critical thinking is particularly important when problems are unclear and have more than one possible solution. </a:t>
            </a:r>
          </a:p>
          <a:p>
            <a:pPr algn="just">
              <a:lnSpc>
                <a:spcPct val="120000"/>
              </a:lnSpc>
            </a:pPr>
            <a:r>
              <a:rPr lang="en-US" dirty="0"/>
              <a:t>In the clinical setting, critical thinking enables the student to arrive at </a:t>
            </a:r>
            <a:r>
              <a:rPr lang="en-US" dirty="0">
                <a:solidFill>
                  <a:srgbClr val="FF0000"/>
                </a:solidFill>
              </a:rPr>
              <a:t>sound judgments </a:t>
            </a:r>
            <a:r>
              <a:rPr lang="en-US" dirty="0"/>
              <a:t>about patient care. Carrying out assessment; planning care, intervening with patients, families, and communities, and evaluating the effectiveness of interventions, all these require critical thinking. </a:t>
            </a:r>
          </a:p>
          <a:p>
            <a:pPr marL="0" indent="0" algn="just">
              <a:lnSpc>
                <a:spcPct val="150000"/>
              </a:lnSpc>
              <a:buNone/>
            </a:pPr>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17</a:t>
            </a:fld>
            <a:endParaRPr lang="en-US"/>
          </a:p>
        </p:txBody>
      </p:sp>
    </p:spTree>
    <p:extLst>
      <p:ext uri="{BB962C8B-B14F-4D97-AF65-F5344CB8AC3E}">
        <p14:creationId xmlns:p14="http://schemas.microsoft.com/office/powerpoint/2010/main" val="270198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F81C-17E4-4312-9FE6-92691ACA5339}"/>
              </a:ext>
            </a:extLst>
          </p:cNvPr>
          <p:cNvSpPr>
            <a:spLocks noGrp="1"/>
          </p:cNvSpPr>
          <p:nvPr>
            <p:ph type="title"/>
          </p:nvPr>
        </p:nvSpPr>
        <p:spPr>
          <a:xfrm>
            <a:off x="903514" y="375559"/>
            <a:ext cx="10080173" cy="1746913"/>
          </a:xfrm>
        </p:spPr>
        <p:txBody>
          <a:bodyPr>
            <a:normAutofit/>
          </a:bodyPr>
          <a:lstStyle/>
          <a:p>
            <a:pPr>
              <a:lnSpc>
                <a:spcPct val="150000"/>
              </a:lnSpc>
            </a:pPr>
            <a:r>
              <a:rPr lang="en-US" sz="3200" b="1" i="1" dirty="0">
                <a:solidFill>
                  <a:srgbClr val="B53A31"/>
                </a:solidFill>
              </a:rPr>
              <a:t>Higher level learning cognitive skills con.,</a:t>
            </a:r>
            <a:br>
              <a:rPr kumimoji="0" lang="en-US" sz="3600" b="0"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br>
            <a:r>
              <a:rPr kumimoji="0" lang="en-US" sz="3200" b="0" i="0" u="none" strike="noStrike" kern="1200" cap="none" spc="0" normalizeH="0" baseline="0" noProof="0" dirty="0">
                <a:ln w="3175" cmpd="sng">
                  <a:noFill/>
                </a:ln>
                <a:solidFill>
                  <a:srgbClr val="002060"/>
                </a:solidFill>
                <a:effectLst/>
                <a:uLnTx/>
                <a:uFillTx/>
                <a:latin typeface="Arial"/>
                <a:ea typeface="+mj-ea"/>
                <a:cs typeface="+mj-cs"/>
              </a:rPr>
              <a:t>3) Critical thinking </a:t>
            </a:r>
            <a:endParaRPr lang="en-US" dirty="0"/>
          </a:p>
        </p:txBody>
      </p:sp>
      <p:sp>
        <p:nvSpPr>
          <p:cNvPr id="3" name="Content Placeholder 2">
            <a:extLst>
              <a:ext uri="{FF2B5EF4-FFF2-40B4-BE49-F238E27FC236}">
                <a16:creationId xmlns:a16="http://schemas.microsoft.com/office/drawing/2014/main" id="{CA05074D-6520-4145-844D-5B55E461C498}"/>
              </a:ext>
            </a:extLst>
          </p:cNvPr>
          <p:cNvSpPr>
            <a:spLocks noGrp="1"/>
          </p:cNvSpPr>
          <p:nvPr>
            <p:ph idx="1"/>
          </p:nvPr>
        </p:nvSpPr>
        <p:spPr>
          <a:xfrm>
            <a:off x="571499" y="2351314"/>
            <a:ext cx="11054443" cy="4131127"/>
          </a:xfrm>
        </p:spPr>
        <p:txBody>
          <a:bodyPr>
            <a:normAutofit fontScale="92500"/>
          </a:bodyPr>
          <a:lstStyle/>
          <a:p>
            <a:pPr marL="0" indent="0" algn="just">
              <a:lnSpc>
                <a:spcPct val="150000"/>
              </a:lnSpc>
              <a:spcBef>
                <a:spcPts val="0"/>
              </a:spcBef>
              <a:spcAft>
                <a:spcPts val="0"/>
              </a:spcAft>
              <a:buNone/>
            </a:pPr>
            <a:r>
              <a:rPr lang="en-US" u="sng" dirty="0">
                <a:solidFill>
                  <a:schemeClr val="accent3"/>
                </a:solidFill>
              </a:rPr>
              <a:t>Students who demonstrate critical thinking ability:</a:t>
            </a:r>
          </a:p>
          <a:p>
            <a:pPr algn="just">
              <a:lnSpc>
                <a:spcPct val="150000"/>
              </a:lnSpc>
              <a:spcBef>
                <a:spcPts val="0"/>
              </a:spcBef>
              <a:spcAft>
                <a:spcPts val="0"/>
              </a:spcAft>
              <a:buFont typeface="Wingdings" panose="05000000000000000000" pitchFamily="2" charset="2"/>
              <a:buChar char="ü"/>
            </a:pPr>
            <a:r>
              <a:rPr lang="en-US" dirty="0"/>
              <a:t>Ask questions, and willing to search for answers </a:t>
            </a:r>
          </a:p>
          <a:p>
            <a:pPr algn="just">
              <a:lnSpc>
                <a:spcPct val="150000"/>
              </a:lnSpc>
              <a:spcBef>
                <a:spcPts val="0"/>
              </a:spcBef>
              <a:spcAft>
                <a:spcPts val="0"/>
              </a:spcAft>
              <a:buFont typeface="Wingdings" panose="05000000000000000000" pitchFamily="2" charset="2"/>
              <a:buChar char="ü"/>
            </a:pPr>
            <a:r>
              <a:rPr lang="en-US" dirty="0"/>
              <a:t> Consider alternate ways of viewing information </a:t>
            </a:r>
          </a:p>
          <a:p>
            <a:pPr algn="just">
              <a:lnSpc>
                <a:spcPct val="150000"/>
              </a:lnSpc>
              <a:spcBef>
                <a:spcPts val="0"/>
              </a:spcBef>
              <a:spcAft>
                <a:spcPts val="0"/>
              </a:spcAft>
              <a:buFont typeface="Wingdings" panose="05000000000000000000" pitchFamily="2" charset="2"/>
              <a:buChar char="ü"/>
            </a:pPr>
            <a:r>
              <a:rPr lang="en-US" dirty="0"/>
              <a:t> Offer different perspectives to problems and solutions </a:t>
            </a:r>
          </a:p>
          <a:p>
            <a:pPr algn="just">
              <a:lnSpc>
                <a:spcPct val="150000"/>
              </a:lnSpc>
              <a:spcBef>
                <a:spcPts val="0"/>
              </a:spcBef>
              <a:spcAft>
                <a:spcPts val="0"/>
              </a:spcAft>
              <a:buFont typeface="Wingdings" panose="05000000000000000000" pitchFamily="2" charset="2"/>
              <a:buChar char="ü"/>
            </a:pPr>
            <a:r>
              <a:rPr lang="en-US" dirty="0"/>
              <a:t> Question current practices and express their own ideas about care </a:t>
            </a:r>
          </a:p>
          <a:p>
            <a:pPr algn="just">
              <a:lnSpc>
                <a:spcPct val="150000"/>
              </a:lnSpc>
              <a:spcBef>
                <a:spcPts val="0"/>
              </a:spcBef>
              <a:spcAft>
                <a:spcPts val="0"/>
              </a:spcAft>
              <a:buFont typeface="Wingdings" panose="05000000000000000000" pitchFamily="2" charset="2"/>
              <a:buChar char="ü"/>
            </a:pPr>
            <a:r>
              <a:rPr lang="en-US" dirty="0"/>
              <a:t> Extend their thinking beyond the readings, course and clinical activities, and other requirements </a:t>
            </a:r>
          </a:p>
          <a:p>
            <a:pPr algn="just">
              <a:lnSpc>
                <a:spcPct val="150000"/>
              </a:lnSpc>
              <a:spcBef>
                <a:spcPts val="0"/>
              </a:spcBef>
              <a:spcAft>
                <a:spcPts val="0"/>
              </a:spcAft>
              <a:buFont typeface="Wingdings" panose="05000000000000000000" pitchFamily="2" charset="2"/>
              <a:buChar char="ü"/>
            </a:pPr>
            <a:r>
              <a:rPr lang="en-US" dirty="0"/>
              <a:t> Are open-minded </a:t>
            </a:r>
          </a:p>
        </p:txBody>
      </p:sp>
      <p:sp>
        <p:nvSpPr>
          <p:cNvPr id="5" name="Slide Number Placeholder 4"/>
          <p:cNvSpPr>
            <a:spLocks noGrp="1"/>
          </p:cNvSpPr>
          <p:nvPr>
            <p:ph type="sldNum" sz="quarter" idx="12"/>
          </p:nvPr>
        </p:nvSpPr>
        <p:spPr/>
        <p:txBody>
          <a:bodyPr/>
          <a:lstStyle/>
          <a:p>
            <a:fld id="{13194DB4-395A-4295-9730-09FF7F373A60}" type="slidenum">
              <a:rPr lang="en-US" smtClean="0"/>
              <a:t>18</a:t>
            </a:fld>
            <a:endParaRPr lang="en-US"/>
          </a:p>
        </p:txBody>
      </p:sp>
    </p:spTree>
    <p:extLst>
      <p:ext uri="{BB962C8B-B14F-4D97-AF65-F5344CB8AC3E}">
        <p14:creationId xmlns:p14="http://schemas.microsoft.com/office/powerpoint/2010/main" val="361638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E5B3-4D3C-4040-8951-3D2A2D2FD71B}"/>
              </a:ext>
            </a:extLst>
          </p:cNvPr>
          <p:cNvSpPr>
            <a:spLocks noGrp="1"/>
          </p:cNvSpPr>
          <p:nvPr>
            <p:ph type="title"/>
          </p:nvPr>
        </p:nvSpPr>
        <p:spPr>
          <a:xfrm>
            <a:off x="883449" y="620486"/>
            <a:ext cx="10662557" cy="1665513"/>
          </a:xfrm>
        </p:spPr>
        <p:txBody>
          <a:bodyPr>
            <a:normAutofit/>
          </a:bodyPr>
          <a:lstStyle/>
          <a:p>
            <a:pPr>
              <a:lnSpc>
                <a:spcPct val="150000"/>
              </a:lnSpc>
            </a:pPr>
            <a:r>
              <a:rPr lang="en-US" sz="3200" b="1" i="1" dirty="0">
                <a:solidFill>
                  <a:srgbClr val="B53A31"/>
                </a:solidFill>
              </a:rPr>
              <a:t>Higher level learning cognitive skills con.,</a:t>
            </a:r>
            <a:br>
              <a:rPr kumimoji="0" lang="en-US" sz="3600" b="0"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br>
            <a:r>
              <a:rPr kumimoji="0" lang="en-US" sz="3200" b="0" i="0" u="none" strike="noStrike" kern="1200" cap="none" spc="0" normalizeH="0" baseline="0" noProof="0" dirty="0">
                <a:ln w="3175" cmpd="sng">
                  <a:noFill/>
                </a:ln>
                <a:solidFill>
                  <a:srgbClr val="002060"/>
                </a:solidFill>
                <a:effectLst/>
                <a:uLnTx/>
                <a:uFillTx/>
                <a:latin typeface="Arial"/>
                <a:ea typeface="+mj-ea"/>
                <a:cs typeface="+mj-cs"/>
              </a:rPr>
              <a:t>3) Critical thinking </a:t>
            </a:r>
            <a:endParaRPr lang="en-US" dirty="0"/>
          </a:p>
        </p:txBody>
      </p:sp>
      <p:sp>
        <p:nvSpPr>
          <p:cNvPr id="3" name="Content Placeholder 2">
            <a:extLst>
              <a:ext uri="{FF2B5EF4-FFF2-40B4-BE49-F238E27FC236}">
                <a16:creationId xmlns:a16="http://schemas.microsoft.com/office/drawing/2014/main" id="{DB307BB5-2CDB-4448-AE0D-7AE94ECB5ABE}"/>
              </a:ext>
            </a:extLst>
          </p:cNvPr>
          <p:cNvSpPr>
            <a:spLocks noGrp="1"/>
          </p:cNvSpPr>
          <p:nvPr>
            <p:ph idx="1"/>
          </p:nvPr>
        </p:nvSpPr>
        <p:spPr>
          <a:xfrm>
            <a:off x="718456" y="1937982"/>
            <a:ext cx="10662557" cy="4299532"/>
          </a:xfrm>
        </p:spPr>
        <p:txBody>
          <a:bodyPr>
            <a:normAutofit/>
          </a:bodyPr>
          <a:lstStyle/>
          <a:p>
            <a:pPr marL="0" indent="0" algn="just">
              <a:buNone/>
            </a:pPr>
            <a:r>
              <a:rPr lang="en-US" b="1" u="sng" dirty="0">
                <a:solidFill>
                  <a:schemeClr val="accent3"/>
                </a:solidFill>
              </a:rPr>
              <a:t>Example </a:t>
            </a:r>
          </a:p>
        </p:txBody>
      </p:sp>
      <p:pic>
        <p:nvPicPr>
          <p:cNvPr id="5" name="Picture 4">
            <a:extLst>
              <a:ext uri="{FF2B5EF4-FFF2-40B4-BE49-F238E27FC236}">
                <a16:creationId xmlns:a16="http://schemas.microsoft.com/office/drawing/2014/main" id="{462F3483-8BD3-47C4-BDFB-34B9165FD2C1}"/>
              </a:ext>
            </a:extLst>
          </p:cNvPr>
          <p:cNvPicPr>
            <a:picLocks noChangeAspect="1"/>
          </p:cNvPicPr>
          <p:nvPr/>
        </p:nvPicPr>
        <p:blipFill rotWithShape="1">
          <a:blip r:embed="rId2"/>
          <a:srcRect l="31564" t="21177" r="30551" b="59528"/>
          <a:stretch/>
        </p:blipFill>
        <p:spPr>
          <a:xfrm>
            <a:off x="718455" y="2661313"/>
            <a:ext cx="10662557" cy="3559687"/>
          </a:xfrm>
          <a:prstGeom prst="rect">
            <a:avLst/>
          </a:prstGeom>
        </p:spPr>
      </p:pic>
      <p:sp>
        <p:nvSpPr>
          <p:cNvPr id="6" name="Slide Number Placeholder 5"/>
          <p:cNvSpPr>
            <a:spLocks noGrp="1"/>
          </p:cNvSpPr>
          <p:nvPr>
            <p:ph type="sldNum" sz="quarter" idx="12"/>
          </p:nvPr>
        </p:nvSpPr>
        <p:spPr/>
        <p:txBody>
          <a:bodyPr/>
          <a:lstStyle/>
          <a:p>
            <a:fld id="{13194DB4-395A-4295-9730-09FF7F373A60}" type="slidenum">
              <a:rPr lang="en-US" smtClean="0"/>
              <a:t>19</a:t>
            </a:fld>
            <a:endParaRPr lang="en-US"/>
          </a:p>
        </p:txBody>
      </p:sp>
    </p:spTree>
    <p:extLst>
      <p:ext uri="{BB962C8B-B14F-4D97-AF65-F5344CB8AC3E}">
        <p14:creationId xmlns:p14="http://schemas.microsoft.com/office/powerpoint/2010/main" val="103642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402-5315-47BE-B9BE-C64F11C1DC0C}"/>
              </a:ext>
            </a:extLst>
          </p:cNvPr>
          <p:cNvSpPr>
            <a:spLocks noGrp="1"/>
          </p:cNvSpPr>
          <p:nvPr>
            <p:ph type="title"/>
          </p:nvPr>
        </p:nvSpPr>
        <p:spPr/>
        <p:txBody>
          <a:bodyPr>
            <a:normAutofit/>
          </a:bodyPr>
          <a:lstStyle/>
          <a:p>
            <a:r>
              <a:rPr lang="en-US" sz="3600" b="1" i="1" dirty="0">
                <a:solidFill>
                  <a:schemeClr val="accent3"/>
                </a:solidFill>
              </a:rPr>
              <a:t>Objectives </a:t>
            </a:r>
          </a:p>
        </p:txBody>
      </p:sp>
      <p:sp>
        <p:nvSpPr>
          <p:cNvPr id="3" name="Content Placeholder 2">
            <a:extLst>
              <a:ext uri="{FF2B5EF4-FFF2-40B4-BE49-F238E27FC236}">
                <a16:creationId xmlns:a16="http://schemas.microsoft.com/office/drawing/2014/main" id="{A5F5726B-F75E-4772-A62C-2E1442C325C3}"/>
              </a:ext>
            </a:extLst>
          </p:cNvPr>
          <p:cNvSpPr>
            <a:spLocks noGrp="1"/>
          </p:cNvSpPr>
          <p:nvPr>
            <p:ph idx="1"/>
          </p:nvPr>
        </p:nvSpPr>
        <p:spPr>
          <a:xfrm>
            <a:off x="800100" y="2449287"/>
            <a:ext cx="10874829" cy="3788228"/>
          </a:xfrm>
        </p:spPr>
        <p:txBody>
          <a:bodyPr/>
          <a:lstStyle/>
          <a:p>
            <a:pPr marL="0" indent="0">
              <a:buNone/>
            </a:pPr>
            <a:r>
              <a:rPr lang="en-US" b="1" dirty="0"/>
              <a:t>By the end of this session, the candidate will be able to:</a:t>
            </a:r>
          </a:p>
          <a:p>
            <a:r>
              <a:rPr lang="en-US" dirty="0"/>
              <a:t>Discuss Higher Level Learning.</a:t>
            </a:r>
          </a:p>
          <a:p>
            <a:r>
              <a:rPr lang="en-US" dirty="0"/>
              <a:t>Apply Context-Dependent Item Sets.</a:t>
            </a:r>
          </a:p>
          <a:p>
            <a:r>
              <a:rPr lang="en-US" dirty="0"/>
              <a:t>Distinguish</a:t>
            </a:r>
            <a:r>
              <a:rPr lang="" dirty="0"/>
              <a:t> between</a:t>
            </a:r>
            <a:r>
              <a:rPr lang="en-US" dirty="0"/>
              <a:t> </a:t>
            </a:r>
            <a:r>
              <a:rPr lang="" dirty="0"/>
              <a:t> different </a:t>
            </a:r>
            <a:r>
              <a:rPr lang="en-US" dirty="0"/>
              <a:t>Assessment Methods for Higher Level Cognitive Skills.</a:t>
            </a:r>
          </a:p>
          <a:p>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2</a:t>
            </a:fld>
            <a:endParaRPr lang="en-US"/>
          </a:p>
        </p:txBody>
      </p:sp>
    </p:spTree>
    <p:extLst>
      <p:ext uri="{BB962C8B-B14F-4D97-AF65-F5344CB8AC3E}">
        <p14:creationId xmlns:p14="http://schemas.microsoft.com/office/powerpoint/2010/main" val="282917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CD90-24CD-44B5-9290-E94CA57A70A7}"/>
              </a:ext>
            </a:extLst>
          </p:cNvPr>
          <p:cNvSpPr>
            <a:spLocks noGrp="1"/>
          </p:cNvSpPr>
          <p:nvPr>
            <p:ph type="title"/>
          </p:nvPr>
        </p:nvSpPr>
        <p:spPr>
          <a:xfrm>
            <a:off x="1281796" y="359229"/>
            <a:ext cx="9601196" cy="1730827"/>
          </a:xfrm>
        </p:spPr>
        <p:txBody>
          <a:bodyPr>
            <a:normAutofit/>
          </a:bodyPr>
          <a:lstStyle/>
          <a:p>
            <a:pPr>
              <a:lnSpc>
                <a:spcPct val="150000"/>
              </a:lnSpc>
            </a:pPr>
            <a:r>
              <a:rPr lang="en-US" sz="3200" b="1" i="1" dirty="0">
                <a:solidFill>
                  <a:srgbClr val="B53A31"/>
                </a:solidFill>
              </a:rPr>
              <a:t>Higher level learning cognitive skills con.,</a:t>
            </a:r>
            <a:br>
              <a:rPr lang="en-US" sz="3600" dirty="0"/>
            </a:br>
            <a:r>
              <a:rPr lang="en-US" sz="3200" dirty="0">
                <a:solidFill>
                  <a:srgbClr val="002060"/>
                </a:solidFill>
              </a:rPr>
              <a:t>4) Clinical judgment </a:t>
            </a:r>
            <a:endParaRPr lang="en-US" dirty="0">
              <a:solidFill>
                <a:srgbClr val="002060"/>
              </a:solidFill>
            </a:endParaRPr>
          </a:p>
        </p:txBody>
      </p:sp>
      <p:sp>
        <p:nvSpPr>
          <p:cNvPr id="3" name="Content Placeholder 2">
            <a:extLst>
              <a:ext uri="{FF2B5EF4-FFF2-40B4-BE49-F238E27FC236}">
                <a16:creationId xmlns:a16="http://schemas.microsoft.com/office/drawing/2014/main" id="{36D1C19D-012B-4467-B515-B3F570AF8E0D}"/>
              </a:ext>
            </a:extLst>
          </p:cNvPr>
          <p:cNvSpPr>
            <a:spLocks noGrp="1"/>
          </p:cNvSpPr>
          <p:nvPr>
            <p:ph idx="1"/>
          </p:nvPr>
        </p:nvSpPr>
        <p:spPr>
          <a:xfrm>
            <a:off x="457201" y="1897039"/>
            <a:ext cx="11250386" cy="4601732"/>
          </a:xfrm>
        </p:spPr>
        <p:txBody>
          <a:bodyPr>
            <a:normAutofit/>
          </a:bodyPr>
          <a:lstStyle/>
          <a:p>
            <a:pPr marL="0" indent="0" algn="just">
              <a:lnSpc>
                <a:spcPct val="150000"/>
              </a:lnSpc>
              <a:buNone/>
            </a:pPr>
            <a:r>
              <a:rPr lang="en-US" dirty="0"/>
              <a:t>Clinical judgment is an </a:t>
            </a:r>
            <a:r>
              <a:rPr lang="en-US" dirty="0">
                <a:solidFill>
                  <a:srgbClr val="FF0000"/>
                </a:solidFill>
              </a:rPr>
              <a:t>interpretation</a:t>
            </a:r>
            <a:r>
              <a:rPr lang="en-US" dirty="0"/>
              <a:t> of the patient’s needs and problems, and </a:t>
            </a:r>
            <a:r>
              <a:rPr lang="en-US" dirty="0">
                <a:solidFill>
                  <a:srgbClr val="FF0000"/>
                </a:solidFill>
              </a:rPr>
              <a:t>decisions on actions to take, or not take,</a:t>
            </a:r>
            <a:r>
              <a:rPr lang="en-US" dirty="0"/>
              <a:t> based on the patient’s responses. The clinical judgment process includes </a:t>
            </a:r>
            <a:r>
              <a:rPr lang="en-US" dirty="0">
                <a:solidFill>
                  <a:schemeClr val="accent3"/>
                </a:solidFill>
              </a:rPr>
              <a:t>four aspects</a:t>
            </a:r>
            <a:r>
              <a:rPr lang="en-US" dirty="0"/>
              <a:t>:</a:t>
            </a:r>
          </a:p>
          <a:p>
            <a:pPr marL="0" indent="0" algn="just">
              <a:lnSpc>
                <a:spcPct val="150000"/>
              </a:lnSpc>
              <a:buNone/>
            </a:pPr>
            <a:r>
              <a:rPr lang="en-US" b="1" u="sng" dirty="0">
                <a:solidFill>
                  <a:schemeClr val="accent3"/>
                </a:solidFill>
              </a:rPr>
              <a:t>1) Noticing </a:t>
            </a:r>
            <a:r>
              <a:rPr lang="en-US" dirty="0"/>
              <a:t>(Students can be asked to </a:t>
            </a:r>
            <a:r>
              <a:rPr lang="en-US" dirty="0">
                <a:solidFill>
                  <a:srgbClr val="FF0000"/>
                </a:solidFill>
              </a:rPr>
              <a:t>describe</a:t>
            </a:r>
            <a:r>
              <a:rPr lang="en-US" dirty="0"/>
              <a:t> what they would expect to find in situation, what they noticed first, and other data they need) </a:t>
            </a:r>
          </a:p>
          <a:p>
            <a:pPr marL="0" indent="0" algn="just">
              <a:lnSpc>
                <a:spcPct val="150000"/>
              </a:lnSpc>
              <a:buNone/>
            </a:pPr>
            <a:r>
              <a:rPr lang="en-US" b="1" u="sng" dirty="0">
                <a:solidFill>
                  <a:schemeClr val="accent3"/>
                </a:solidFill>
              </a:rPr>
              <a:t>2) Interpreting </a:t>
            </a:r>
            <a:r>
              <a:rPr lang="en-US" dirty="0"/>
              <a:t>(To assess students’ ability to </a:t>
            </a:r>
            <a:r>
              <a:rPr lang="en-US" dirty="0">
                <a:solidFill>
                  <a:srgbClr val="FF0000"/>
                </a:solidFill>
              </a:rPr>
              <a:t>interpret</a:t>
            </a:r>
            <a:r>
              <a:rPr lang="en-US" dirty="0"/>
              <a:t> a situation, the teacher can ask them to explain specific data and what they mean, and their priorities of care).</a:t>
            </a:r>
          </a:p>
        </p:txBody>
      </p:sp>
      <p:sp>
        <p:nvSpPr>
          <p:cNvPr id="5" name="Slide Number Placeholder 4"/>
          <p:cNvSpPr>
            <a:spLocks noGrp="1"/>
          </p:cNvSpPr>
          <p:nvPr>
            <p:ph type="sldNum" sz="quarter" idx="12"/>
          </p:nvPr>
        </p:nvSpPr>
        <p:spPr/>
        <p:txBody>
          <a:bodyPr/>
          <a:lstStyle/>
          <a:p>
            <a:fld id="{13194DB4-395A-4295-9730-09FF7F373A60}" type="slidenum">
              <a:rPr lang="en-US" smtClean="0"/>
              <a:t>20</a:t>
            </a:fld>
            <a:endParaRPr lang="en-US"/>
          </a:p>
        </p:txBody>
      </p:sp>
    </p:spTree>
    <p:extLst>
      <p:ext uri="{BB962C8B-B14F-4D97-AF65-F5344CB8AC3E}">
        <p14:creationId xmlns:p14="http://schemas.microsoft.com/office/powerpoint/2010/main" val="20468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CA3E-7B9D-498A-A3F1-E995694AA4D6}"/>
              </a:ext>
            </a:extLst>
          </p:cNvPr>
          <p:cNvSpPr>
            <a:spLocks noGrp="1"/>
          </p:cNvSpPr>
          <p:nvPr>
            <p:ph type="title"/>
          </p:nvPr>
        </p:nvSpPr>
        <p:spPr>
          <a:xfrm>
            <a:off x="734786" y="408214"/>
            <a:ext cx="10456378" cy="1763485"/>
          </a:xfrm>
        </p:spPr>
        <p:txBody>
          <a:bodyPr>
            <a:normAutofit/>
          </a:bodyPr>
          <a:lstStyle/>
          <a:p>
            <a:pPr>
              <a:lnSpc>
                <a:spcPct val="150000"/>
              </a:lnSpc>
            </a:pPr>
            <a:r>
              <a:rPr lang="en-US" sz="3200" b="1" i="1" dirty="0">
                <a:solidFill>
                  <a:srgbClr val="B53A31"/>
                </a:solidFill>
              </a:rPr>
              <a:t>Higher level learning cognitive skills con.,</a:t>
            </a:r>
            <a:br>
              <a:rPr kumimoji="0" lang="en-US" sz="3600" b="0"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br>
            <a:r>
              <a:rPr kumimoji="0" lang="en-US" sz="3200" b="0" i="0" u="none" strike="noStrike" kern="1200" cap="none" spc="0" normalizeH="0" baseline="0" noProof="0" dirty="0">
                <a:ln w="3175" cmpd="sng">
                  <a:noFill/>
                </a:ln>
                <a:solidFill>
                  <a:srgbClr val="002060"/>
                </a:solidFill>
                <a:effectLst/>
                <a:uLnTx/>
                <a:uFillTx/>
                <a:latin typeface="Arial"/>
                <a:ea typeface="+mj-ea"/>
                <a:cs typeface="+mj-cs"/>
              </a:rPr>
              <a:t>4) Clinical judgment </a:t>
            </a:r>
            <a:endParaRPr lang="en-US" dirty="0"/>
          </a:p>
        </p:txBody>
      </p:sp>
      <p:sp>
        <p:nvSpPr>
          <p:cNvPr id="3" name="Content Placeholder 2">
            <a:extLst>
              <a:ext uri="{FF2B5EF4-FFF2-40B4-BE49-F238E27FC236}">
                <a16:creationId xmlns:a16="http://schemas.microsoft.com/office/drawing/2014/main" id="{8C6E2CD2-A5B7-4FCF-A733-B0378CF5D064}"/>
              </a:ext>
            </a:extLst>
          </p:cNvPr>
          <p:cNvSpPr>
            <a:spLocks noGrp="1"/>
          </p:cNvSpPr>
          <p:nvPr>
            <p:ph idx="1"/>
          </p:nvPr>
        </p:nvSpPr>
        <p:spPr>
          <a:xfrm>
            <a:off x="555171" y="2400300"/>
            <a:ext cx="11054443" cy="3935186"/>
          </a:xfrm>
        </p:spPr>
        <p:txBody>
          <a:bodyPr>
            <a:noAutofit/>
          </a:bodyPr>
          <a:lstStyle/>
          <a:p>
            <a:pPr marL="0" lvl="0" indent="0" algn="just">
              <a:spcBef>
                <a:spcPts val="0"/>
              </a:spcBef>
              <a:spcAft>
                <a:spcPts val="0"/>
              </a:spcAft>
              <a:buClr>
                <a:srgbClr val="D9B247"/>
              </a:buClr>
              <a:buNone/>
              <a:defRPr/>
            </a:pPr>
            <a:r>
              <a:rPr kumimoji="0" lang="en-US" b="1" i="0" u="sng" strike="noStrike" kern="1200" cap="none" spc="0" normalizeH="0" baseline="0" noProof="0" dirty="0">
                <a:ln>
                  <a:noFill/>
                </a:ln>
                <a:solidFill>
                  <a:schemeClr val="accent3"/>
                </a:solidFill>
                <a:effectLst/>
                <a:uLnTx/>
                <a:uFillTx/>
                <a:latin typeface="Arial"/>
                <a:ea typeface="+mn-ea"/>
                <a:cs typeface="+mn-cs"/>
              </a:rPr>
              <a:t>3) Responding </a:t>
            </a:r>
            <a:r>
              <a:rPr kumimoji="0" lang="en-US" b="0" i="0" u="none" strike="noStrike" kern="1200" cap="none" spc="0" normalizeH="0" baseline="0" noProof="0" dirty="0">
                <a:ln>
                  <a:noFill/>
                </a:ln>
                <a:solidFill>
                  <a:prstClr val="black">
                    <a:lumMod val="85000"/>
                    <a:lumOff val="15000"/>
                  </a:prstClr>
                </a:solidFill>
                <a:effectLst/>
                <a:uLnTx/>
                <a:uFillTx/>
                <a:latin typeface="Arial"/>
                <a:ea typeface="+mn-ea"/>
                <a:cs typeface="+mn-cs"/>
              </a:rPr>
              <a:t>(</a:t>
            </a:r>
            <a:r>
              <a:rPr lang="en-US" dirty="0">
                <a:solidFill>
                  <a:srgbClr val="FF0000"/>
                </a:solidFill>
              </a:rPr>
              <a:t>why</a:t>
            </a:r>
            <a:r>
              <a:rPr lang="en-US" dirty="0"/>
              <a:t> students would </a:t>
            </a:r>
            <a:r>
              <a:rPr lang="en-US" dirty="0">
                <a:solidFill>
                  <a:srgbClr val="FF0000"/>
                </a:solidFill>
              </a:rPr>
              <a:t>select those interventions</a:t>
            </a:r>
            <a:r>
              <a:rPr lang="en-US" dirty="0"/>
              <a:t> for the patient or not take any actions, and their rationale) </a:t>
            </a:r>
          </a:p>
          <a:p>
            <a:pPr marL="0" lvl="0" indent="0" algn="just">
              <a:spcBef>
                <a:spcPts val="0"/>
              </a:spcBef>
              <a:spcAft>
                <a:spcPts val="0"/>
              </a:spcAft>
              <a:buClr>
                <a:srgbClr val="D9B247"/>
              </a:buClr>
              <a:buNone/>
              <a:defRPr/>
            </a:pPr>
            <a:endParaRPr kumimoji="0" lang="en-US"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lvl="0" indent="0" algn="just">
              <a:spcBef>
                <a:spcPts val="0"/>
              </a:spcBef>
              <a:spcAft>
                <a:spcPts val="0"/>
              </a:spcAft>
              <a:buClr>
                <a:srgbClr val="D9B247"/>
              </a:buClr>
              <a:buNone/>
              <a:defRPr/>
            </a:pPr>
            <a:r>
              <a:rPr kumimoji="0" lang="en-US" b="1" i="0" u="sng" strike="noStrike" kern="1200" cap="none" spc="0" normalizeH="0" baseline="0" noProof="0" dirty="0">
                <a:ln>
                  <a:noFill/>
                </a:ln>
                <a:solidFill>
                  <a:schemeClr val="accent3"/>
                </a:solidFill>
                <a:effectLst/>
                <a:uLnTx/>
                <a:uFillTx/>
                <a:latin typeface="Arial"/>
                <a:ea typeface="+mn-ea"/>
                <a:cs typeface="+mn-cs"/>
              </a:rPr>
              <a:t>4) Reflecting </a:t>
            </a:r>
            <a:r>
              <a:rPr kumimoji="0" lang="en-US" b="0" i="0" u="none" strike="noStrike" kern="1200" cap="none" spc="0" normalizeH="0" baseline="0" noProof="0" dirty="0">
                <a:ln>
                  <a:noFill/>
                </a:ln>
                <a:solidFill>
                  <a:prstClr val="black">
                    <a:lumMod val="85000"/>
                    <a:lumOff val="15000"/>
                  </a:prstClr>
                </a:solidFill>
                <a:effectLst/>
                <a:uLnTx/>
                <a:uFillTx/>
                <a:latin typeface="Arial"/>
                <a:ea typeface="+mn-ea"/>
                <a:cs typeface="+mn-cs"/>
              </a:rPr>
              <a:t>(</a:t>
            </a:r>
            <a:r>
              <a:rPr lang="en-US" dirty="0"/>
              <a:t>The teacher can ask students to </a:t>
            </a:r>
            <a:r>
              <a:rPr lang="en-US" dirty="0">
                <a:solidFill>
                  <a:srgbClr val="FF0000"/>
                </a:solidFill>
              </a:rPr>
              <a:t>reflect on their experiences</a:t>
            </a:r>
            <a:r>
              <a:rPr lang="en-US" dirty="0"/>
              <a:t> with patients and discuss what they would do differently next time)</a:t>
            </a:r>
          </a:p>
          <a:p>
            <a:pPr marL="0" lvl="0" indent="0" algn="just">
              <a:spcBef>
                <a:spcPts val="0"/>
              </a:spcBef>
              <a:spcAft>
                <a:spcPts val="0"/>
              </a:spcAft>
              <a:buClr>
                <a:srgbClr val="D9B247"/>
              </a:buClr>
              <a:buNone/>
              <a:defRPr/>
            </a:pPr>
            <a:endParaRPr kumimoji="0" lang="en-US"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algn="just">
              <a:spcBef>
                <a:spcPts val="0"/>
              </a:spcBef>
              <a:spcAft>
                <a:spcPts val="0"/>
              </a:spcAft>
            </a:pPr>
            <a:r>
              <a:rPr lang="en-US" dirty="0"/>
              <a:t>Reflections written by students after their clinical experiences encourage them to think about those experiences and learn from them.</a:t>
            </a:r>
            <a:r>
              <a:rPr lang="en-US" dirty="0">
                <a:solidFill>
                  <a:prstClr val="black">
                    <a:lumMod val="85000"/>
                    <a:lumOff val="15000"/>
                  </a:prstClr>
                </a:solidFill>
              </a:rPr>
              <a:t> </a:t>
            </a:r>
          </a:p>
          <a:p>
            <a:pPr algn="just">
              <a:spcBef>
                <a:spcPts val="0"/>
              </a:spcBef>
              <a:spcAft>
                <a:spcPts val="0"/>
              </a:spcAft>
            </a:pPr>
            <a:endParaRPr lang="en-US" dirty="0">
              <a:solidFill>
                <a:prstClr val="black">
                  <a:lumMod val="85000"/>
                  <a:lumOff val="15000"/>
                </a:prstClr>
              </a:solidFill>
            </a:endParaRPr>
          </a:p>
          <a:p>
            <a:pPr algn="just">
              <a:spcBef>
                <a:spcPts val="0"/>
              </a:spcBef>
              <a:spcAft>
                <a:spcPts val="0"/>
              </a:spcAft>
            </a:pPr>
            <a:r>
              <a:rPr lang="en-US" dirty="0">
                <a:solidFill>
                  <a:prstClr val="black">
                    <a:lumMod val="85000"/>
                    <a:lumOff val="15000"/>
                  </a:prstClr>
                </a:solidFill>
              </a:rPr>
              <a:t>This model provide a framework for assessing students’ thinking in a clinical situation or scenario. </a:t>
            </a:r>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21</a:t>
            </a:fld>
            <a:endParaRPr lang="en-US"/>
          </a:p>
        </p:txBody>
      </p:sp>
    </p:spTree>
    <p:extLst>
      <p:ext uri="{BB962C8B-B14F-4D97-AF65-F5344CB8AC3E}">
        <p14:creationId xmlns:p14="http://schemas.microsoft.com/office/powerpoint/2010/main" val="273453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CA3E-7B9D-498A-A3F1-E995694AA4D6}"/>
              </a:ext>
            </a:extLst>
          </p:cNvPr>
          <p:cNvSpPr>
            <a:spLocks noGrp="1"/>
          </p:cNvSpPr>
          <p:nvPr>
            <p:ph type="title"/>
          </p:nvPr>
        </p:nvSpPr>
        <p:spPr>
          <a:xfrm>
            <a:off x="734786" y="408214"/>
            <a:ext cx="10456378" cy="1763485"/>
          </a:xfrm>
        </p:spPr>
        <p:txBody>
          <a:bodyPr>
            <a:normAutofit/>
          </a:bodyPr>
          <a:lstStyle/>
          <a:p>
            <a:pPr>
              <a:lnSpc>
                <a:spcPct val="150000"/>
              </a:lnSpc>
            </a:pPr>
            <a:r>
              <a:rPr lang="en-US" sz="3200" b="1" i="1" dirty="0">
                <a:solidFill>
                  <a:srgbClr val="B53A31"/>
                </a:solidFill>
              </a:rPr>
              <a:t>Higher level learning cognitive skills con.,</a:t>
            </a:r>
            <a:br>
              <a:rPr kumimoji="0" lang="en-US" sz="3600" b="0" i="0" u="none" strike="noStrike" kern="1200" cap="none" spc="0" normalizeH="0" baseline="0" noProof="0" dirty="0">
                <a:ln w="3175" cmpd="sng">
                  <a:noFill/>
                </a:ln>
                <a:solidFill>
                  <a:prstClr val="black">
                    <a:lumMod val="85000"/>
                    <a:lumOff val="15000"/>
                  </a:prstClr>
                </a:solidFill>
                <a:effectLst/>
                <a:uLnTx/>
                <a:uFillTx/>
                <a:latin typeface="Arial"/>
                <a:ea typeface="+mj-ea"/>
                <a:cs typeface="+mj-cs"/>
              </a:rPr>
            </a:br>
            <a:r>
              <a:rPr kumimoji="0" lang="en-US" sz="3200" b="0" i="0" u="none" strike="noStrike" kern="1200" cap="none" spc="0" normalizeH="0" baseline="0" noProof="0" dirty="0">
                <a:ln w="3175" cmpd="sng">
                  <a:noFill/>
                </a:ln>
                <a:solidFill>
                  <a:srgbClr val="002060"/>
                </a:solidFill>
                <a:effectLst/>
                <a:uLnTx/>
                <a:uFillTx/>
                <a:latin typeface="Arial"/>
                <a:ea typeface="+mj-ea"/>
                <a:cs typeface="+mj-cs"/>
              </a:rPr>
              <a:t>4) Clinical judgment </a:t>
            </a:r>
            <a:endParaRPr lang="en-US" dirty="0"/>
          </a:p>
        </p:txBody>
      </p:sp>
      <p:sp>
        <p:nvSpPr>
          <p:cNvPr id="3" name="Content Placeholder 2">
            <a:extLst>
              <a:ext uri="{FF2B5EF4-FFF2-40B4-BE49-F238E27FC236}">
                <a16:creationId xmlns:a16="http://schemas.microsoft.com/office/drawing/2014/main" id="{8C6E2CD2-A5B7-4FCF-A733-B0378CF5D064}"/>
              </a:ext>
            </a:extLst>
          </p:cNvPr>
          <p:cNvSpPr>
            <a:spLocks noGrp="1"/>
          </p:cNvSpPr>
          <p:nvPr>
            <p:ph idx="1"/>
          </p:nvPr>
        </p:nvSpPr>
        <p:spPr>
          <a:xfrm>
            <a:off x="555171" y="2400300"/>
            <a:ext cx="11054443" cy="3935186"/>
          </a:xfrm>
        </p:spPr>
        <p:txBody>
          <a:bodyPr>
            <a:noAutofit/>
          </a:bodyPr>
          <a:lstStyle/>
          <a:p>
            <a:pPr marL="0" lvl="0" indent="0" algn="just">
              <a:spcBef>
                <a:spcPts val="0"/>
              </a:spcBef>
              <a:spcAft>
                <a:spcPts val="0"/>
              </a:spcAft>
              <a:buClr>
                <a:srgbClr val="D9B247"/>
              </a:buClr>
              <a:buNone/>
              <a:defRPr/>
            </a:pPr>
            <a:r>
              <a:rPr lang="en-US" b="1" u="sng" dirty="0">
                <a:solidFill>
                  <a:schemeClr val="accent3"/>
                </a:solidFill>
              </a:rPr>
              <a:t>Example </a:t>
            </a:r>
          </a:p>
        </p:txBody>
      </p:sp>
      <p:pic>
        <p:nvPicPr>
          <p:cNvPr id="4" name="Picture 3">
            <a:extLst>
              <a:ext uri="{FF2B5EF4-FFF2-40B4-BE49-F238E27FC236}">
                <a16:creationId xmlns:a16="http://schemas.microsoft.com/office/drawing/2014/main" id="{21B152DC-D22B-4455-B4B5-F7233C2F7208}"/>
              </a:ext>
            </a:extLst>
          </p:cNvPr>
          <p:cNvPicPr>
            <a:picLocks noChangeAspect="1"/>
          </p:cNvPicPr>
          <p:nvPr/>
        </p:nvPicPr>
        <p:blipFill>
          <a:blip r:embed="rId2"/>
          <a:stretch>
            <a:fillRect/>
          </a:stretch>
        </p:blipFill>
        <p:spPr>
          <a:xfrm>
            <a:off x="572545" y="2988860"/>
            <a:ext cx="11046909" cy="2980140"/>
          </a:xfrm>
          <a:prstGeom prst="rect">
            <a:avLst/>
          </a:prstGeom>
        </p:spPr>
      </p:pic>
      <p:sp>
        <p:nvSpPr>
          <p:cNvPr id="6" name="Slide Number Placeholder 5"/>
          <p:cNvSpPr>
            <a:spLocks noGrp="1"/>
          </p:cNvSpPr>
          <p:nvPr>
            <p:ph type="sldNum" sz="quarter" idx="12"/>
          </p:nvPr>
        </p:nvSpPr>
        <p:spPr/>
        <p:txBody>
          <a:bodyPr/>
          <a:lstStyle/>
          <a:p>
            <a:fld id="{13194DB4-395A-4295-9730-09FF7F373A60}" type="slidenum">
              <a:rPr lang="en-US" smtClean="0"/>
              <a:t>22</a:t>
            </a:fld>
            <a:endParaRPr lang="en-US"/>
          </a:p>
        </p:txBody>
      </p:sp>
    </p:spTree>
    <p:extLst>
      <p:ext uri="{BB962C8B-B14F-4D97-AF65-F5344CB8AC3E}">
        <p14:creationId xmlns:p14="http://schemas.microsoft.com/office/powerpoint/2010/main" val="50342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867" y="1132764"/>
            <a:ext cx="9601196" cy="4654203"/>
          </a:xfrm>
        </p:spPr>
        <p:txBody>
          <a:bodyPr/>
          <a:lstStyle/>
          <a:p>
            <a:r>
              <a:rPr lang="en-US" dirty="0"/>
              <a:t>Assessment of Higher level Learning: Is a concept of education reform based on learning taxonomies (such as Bloom's taxonomy). </a:t>
            </a:r>
            <a:endParaRPr lang="ar-EG" dirty="0"/>
          </a:p>
        </p:txBody>
      </p:sp>
      <p:sp>
        <p:nvSpPr>
          <p:cNvPr id="4" name="Slide Number Placeholder 3"/>
          <p:cNvSpPr>
            <a:spLocks noGrp="1"/>
          </p:cNvSpPr>
          <p:nvPr>
            <p:ph type="sldNum" sz="quarter" idx="12"/>
          </p:nvPr>
        </p:nvSpPr>
        <p:spPr/>
        <p:txBody>
          <a:bodyPr/>
          <a:lstStyle/>
          <a:p>
            <a:fld id="{13194DB4-395A-4295-9730-09FF7F373A60}" type="slidenum">
              <a:rPr lang="en-US" smtClean="0"/>
              <a:t>23</a:t>
            </a:fld>
            <a:endParaRPr lang="en-US"/>
          </a:p>
        </p:txBody>
      </p:sp>
      <p:sp>
        <p:nvSpPr>
          <p:cNvPr id="5" name="Oval 4"/>
          <p:cNvSpPr/>
          <p:nvPr/>
        </p:nvSpPr>
        <p:spPr>
          <a:xfrm>
            <a:off x="1897040" y="3971499"/>
            <a:ext cx="4817660" cy="144666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a:t>Context-Dependent Item Sets</a:t>
            </a:r>
            <a:endParaRPr lang="ar-EG"/>
          </a:p>
        </p:txBody>
      </p:sp>
      <p:sp>
        <p:nvSpPr>
          <p:cNvPr id="6" name="Oval 5"/>
          <p:cNvSpPr/>
          <p:nvPr/>
        </p:nvSpPr>
        <p:spPr>
          <a:xfrm>
            <a:off x="7574507" y="3873563"/>
            <a:ext cx="3226556" cy="150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Other Methods</a:t>
            </a:r>
            <a:endParaRPr lang="ar-EG" dirty="0"/>
          </a:p>
        </p:txBody>
      </p:sp>
      <p:cxnSp>
        <p:nvCxnSpPr>
          <p:cNvPr id="8" name="Straight Arrow Connector 7"/>
          <p:cNvCxnSpPr/>
          <p:nvPr/>
        </p:nvCxnSpPr>
        <p:spPr>
          <a:xfrm flipH="1">
            <a:off x="3889613" y="3050274"/>
            <a:ext cx="1583139" cy="82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788889" y="3061521"/>
            <a:ext cx="1501254" cy="532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08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p:txBody>
          <a:bodyPr/>
          <a:lstStyle/>
          <a:p>
            <a:r>
              <a:rPr lang="en-US" sz="3200" b="1" i="1" dirty="0">
                <a:solidFill>
                  <a:schemeClr val="accent3"/>
                </a:solidFill>
              </a:rPr>
              <a:t>Context-dependent item sets </a:t>
            </a:r>
            <a:endParaRPr lang="en-US" b="1" i="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285999"/>
            <a:ext cx="10842172" cy="4114801"/>
          </a:xfrm>
        </p:spPr>
        <p:txBody>
          <a:bodyPr>
            <a:normAutofit lnSpcReduction="10000"/>
          </a:bodyPr>
          <a:lstStyle/>
          <a:p>
            <a:pPr marL="0" indent="0" algn="just">
              <a:lnSpc>
                <a:spcPct val="150000"/>
              </a:lnSpc>
              <a:buNone/>
            </a:pPr>
            <a:r>
              <a:rPr lang="en-US" dirty="0"/>
              <a:t>In assessing students’ cognitive skills, the test items and other</a:t>
            </a: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 assessment</a:t>
            </a:r>
            <a:r>
              <a:rPr lang="en-US" dirty="0"/>
              <a:t> methods need to meet two criteria. They should </a:t>
            </a:r>
          </a:p>
          <a:p>
            <a:pPr marL="0" indent="0" algn="just">
              <a:lnSpc>
                <a:spcPct val="150000"/>
              </a:lnSpc>
              <a:buNone/>
            </a:pPr>
            <a:r>
              <a:rPr lang="en-US" dirty="0">
                <a:solidFill>
                  <a:schemeClr val="accent3"/>
                </a:solidFill>
              </a:rPr>
              <a:t>(a) </a:t>
            </a:r>
            <a:r>
              <a:rPr lang="en-US" b="1" dirty="0"/>
              <a:t>introduce new information</a:t>
            </a:r>
            <a:r>
              <a:rPr lang="en-US" dirty="0"/>
              <a:t> not encountered by students at an earlier point in the instruction </a:t>
            </a:r>
          </a:p>
          <a:p>
            <a:pPr marL="0" indent="0" algn="just">
              <a:lnSpc>
                <a:spcPct val="150000"/>
              </a:lnSpc>
              <a:buNone/>
            </a:pPr>
            <a:r>
              <a:rPr lang="en-US" dirty="0">
                <a:solidFill>
                  <a:schemeClr val="accent3"/>
                </a:solidFill>
              </a:rPr>
              <a:t>(b) </a:t>
            </a:r>
            <a:r>
              <a:rPr lang="en-US" b="1" dirty="0"/>
              <a:t>provide data on the thought process </a:t>
            </a:r>
            <a:r>
              <a:rPr lang="en-US" dirty="0"/>
              <a:t>used by students to arrive at an answer, rather than the answer alone. Context-dependent item sets may be used for this purpose.</a:t>
            </a: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24</a:t>
            </a:fld>
            <a:endParaRPr lang="en-US"/>
          </a:p>
        </p:txBody>
      </p:sp>
    </p:spTree>
    <p:extLst>
      <p:ext uri="{BB962C8B-B14F-4D97-AF65-F5344CB8AC3E}">
        <p14:creationId xmlns:p14="http://schemas.microsoft.com/office/powerpoint/2010/main" val="205859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p:txBody>
          <a:bodyPr/>
          <a:lstStyle/>
          <a:p>
            <a:r>
              <a:rPr lang="en-US" sz="3200" b="1" i="1" dirty="0">
                <a:solidFill>
                  <a:schemeClr val="accent3"/>
                </a:solidFill>
              </a:rPr>
              <a:t>Context-dependent item sets con.,</a:t>
            </a:r>
            <a:endParaRPr lang="en-US" b="1" i="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530929"/>
            <a:ext cx="10842172" cy="3869871"/>
          </a:xfrm>
        </p:spPr>
        <p:txBody>
          <a:bodyPr>
            <a:normAutofit/>
          </a:bodyPr>
          <a:lstStyle/>
          <a:p>
            <a:pPr marL="526415" indent="-514350" algn="l" rtl="0">
              <a:lnSpc>
                <a:spcPct val="100000"/>
              </a:lnSpc>
              <a:spcBef>
                <a:spcPts val="110"/>
              </a:spcBef>
              <a:buFont typeface="+mj-lt"/>
              <a:buAutoNum type="arabicPeriod"/>
              <a:tabLst>
                <a:tab pos="363220" algn="l"/>
              </a:tabLst>
            </a:pPr>
            <a:r>
              <a:rPr lang="en-US" sz="2400" spc="-20" dirty="0">
                <a:latin typeface="Times New Roman"/>
                <a:cs typeface="Times New Roman"/>
              </a:rPr>
              <a:t>Writing</a:t>
            </a:r>
            <a:r>
              <a:rPr lang="en-US" sz="2400" spc="-55" dirty="0">
                <a:latin typeface="Times New Roman"/>
                <a:cs typeface="Times New Roman"/>
              </a:rPr>
              <a:t> </a:t>
            </a:r>
            <a:r>
              <a:rPr lang="en-US" sz="2400" dirty="0">
                <a:latin typeface="Times New Roman"/>
                <a:cs typeface="Times New Roman"/>
              </a:rPr>
              <a:t>context-dependent</a:t>
            </a:r>
            <a:r>
              <a:rPr lang="en-US" sz="2400" spc="-95" dirty="0">
                <a:latin typeface="Times New Roman"/>
                <a:cs typeface="Times New Roman"/>
              </a:rPr>
              <a:t> </a:t>
            </a:r>
            <a:r>
              <a:rPr lang="en-US" sz="2400" spc="5" dirty="0">
                <a:latin typeface="Times New Roman"/>
                <a:cs typeface="Times New Roman"/>
              </a:rPr>
              <a:t>item</a:t>
            </a:r>
            <a:r>
              <a:rPr lang="en-US" sz="2400" spc="-40" dirty="0">
                <a:latin typeface="Times New Roman"/>
                <a:cs typeface="Times New Roman"/>
              </a:rPr>
              <a:t> </a:t>
            </a:r>
            <a:r>
              <a:rPr lang="en-US" sz="2400" spc="5" dirty="0">
                <a:latin typeface="Times New Roman"/>
                <a:cs typeface="Times New Roman"/>
              </a:rPr>
              <a:t>sets</a:t>
            </a:r>
            <a:endParaRPr lang="en-US" sz="2400" dirty="0">
              <a:latin typeface="Times New Roman"/>
              <a:cs typeface="Times New Roman"/>
            </a:endParaRPr>
          </a:p>
          <a:p>
            <a:pPr marL="526415" indent="-514350" algn="l" rtl="0">
              <a:lnSpc>
                <a:spcPct val="100000"/>
              </a:lnSpc>
              <a:spcBef>
                <a:spcPts val="2665"/>
              </a:spcBef>
              <a:buFont typeface="+mj-lt"/>
              <a:buAutoNum type="arabicPeriod"/>
              <a:tabLst>
                <a:tab pos="369570" algn="l"/>
              </a:tabLst>
            </a:pPr>
            <a:r>
              <a:rPr lang="en-US" sz="2400" dirty="0">
                <a:latin typeface="Times New Roman"/>
                <a:cs typeface="Times New Roman"/>
              </a:rPr>
              <a:t>Interpretive</a:t>
            </a:r>
            <a:r>
              <a:rPr lang="en-US" sz="2400" spc="-30" dirty="0">
                <a:latin typeface="Times New Roman"/>
                <a:cs typeface="Times New Roman"/>
              </a:rPr>
              <a:t> </a:t>
            </a:r>
            <a:r>
              <a:rPr lang="en-US" sz="2400" spc="-10" dirty="0">
                <a:latin typeface="Times New Roman"/>
                <a:cs typeface="Times New Roman"/>
              </a:rPr>
              <a:t>items</a:t>
            </a:r>
            <a:r>
              <a:rPr lang="en-US" sz="2400" spc="-45" dirty="0">
                <a:latin typeface="Times New Roman"/>
                <a:cs typeface="Times New Roman"/>
              </a:rPr>
              <a:t> </a:t>
            </a:r>
            <a:r>
              <a:rPr lang="en-US" sz="2400" spc="5" dirty="0">
                <a:latin typeface="Times New Roman"/>
                <a:cs typeface="Times New Roman"/>
              </a:rPr>
              <a:t>on</a:t>
            </a:r>
            <a:r>
              <a:rPr lang="en-US" sz="2400" spc="-45" dirty="0">
                <a:latin typeface="Times New Roman"/>
                <a:cs typeface="Times New Roman"/>
              </a:rPr>
              <a:t> </a:t>
            </a:r>
            <a:r>
              <a:rPr lang="en-US" sz="2400" spc="5" dirty="0">
                <a:latin typeface="Times New Roman"/>
                <a:cs typeface="Times New Roman"/>
              </a:rPr>
              <a:t>the</a:t>
            </a:r>
            <a:r>
              <a:rPr lang="en-US" sz="2400" spc="-30" dirty="0">
                <a:latin typeface="Times New Roman"/>
                <a:cs typeface="Times New Roman"/>
              </a:rPr>
              <a:t> </a:t>
            </a:r>
            <a:r>
              <a:rPr lang="en-US" sz="2400" spc="-10" dirty="0">
                <a:latin typeface="Times New Roman"/>
                <a:cs typeface="Times New Roman"/>
              </a:rPr>
              <a:t>NCLEX</a:t>
            </a:r>
            <a:endParaRPr lang="en-US" sz="2400" dirty="0">
              <a:latin typeface="Times New Roman"/>
              <a:cs typeface="Times New Roman"/>
            </a:endParaRPr>
          </a:p>
          <a:p>
            <a:pPr marL="526415" indent="-514350" algn="l" rtl="0">
              <a:lnSpc>
                <a:spcPct val="100000"/>
              </a:lnSpc>
              <a:spcBef>
                <a:spcPts val="2695"/>
              </a:spcBef>
              <a:buFont typeface="+mj-lt"/>
              <a:buAutoNum type="arabicPeriod"/>
              <a:tabLst>
                <a:tab pos="369570" algn="l"/>
              </a:tabLst>
            </a:pPr>
            <a:r>
              <a:rPr lang="en-US" sz="2400" spc="-5" dirty="0">
                <a:latin typeface="Times New Roman"/>
                <a:cs typeface="Times New Roman"/>
              </a:rPr>
              <a:t>Layout</a:t>
            </a:r>
            <a:endParaRPr lang="en-US" sz="2400" dirty="0">
              <a:latin typeface="Times New Roman"/>
              <a:cs typeface="Times New Roman"/>
            </a:endParaRPr>
          </a:p>
          <a:p>
            <a:pPr marL="527050" marR="5080" indent="-514350" algn="l" rtl="0">
              <a:lnSpc>
                <a:spcPct val="150100"/>
              </a:lnSpc>
              <a:spcBef>
                <a:spcPts val="1005"/>
              </a:spcBef>
              <a:buFont typeface="+mj-lt"/>
              <a:buAutoNum type="arabicPeriod"/>
              <a:tabLst>
                <a:tab pos="369570" algn="l"/>
              </a:tabLst>
            </a:pPr>
            <a:r>
              <a:rPr lang="en-US" sz="2400" dirty="0">
                <a:latin typeface="Times New Roman"/>
                <a:cs typeface="Times New Roman"/>
              </a:rPr>
              <a:t>Strategies</a:t>
            </a:r>
            <a:r>
              <a:rPr lang="en-US" sz="2400" spc="-90" dirty="0">
                <a:latin typeface="Times New Roman"/>
                <a:cs typeface="Times New Roman"/>
              </a:rPr>
              <a:t> </a:t>
            </a:r>
            <a:r>
              <a:rPr lang="en-US" sz="2400" spc="5" dirty="0">
                <a:latin typeface="Times New Roman"/>
                <a:cs typeface="Times New Roman"/>
              </a:rPr>
              <a:t>for</a:t>
            </a:r>
            <a:r>
              <a:rPr lang="en-US" sz="2400" spc="-50" dirty="0">
                <a:latin typeface="Times New Roman"/>
                <a:cs typeface="Times New Roman"/>
              </a:rPr>
              <a:t> </a:t>
            </a:r>
            <a:r>
              <a:rPr lang="en-US" sz="2400" spc="-20" dirty="0">
                <a:latin typeface="Times New Roman"/>
                <a:cs typeface="Times New Roman"/>
              </a:rPr>
              <a:t>writing</a:t>
            </a:r>
            <a:r>
              <a:rPr lang="en-US" sz="2400" spc="-40" dirty="0">
                <a:latin typeface="Times New Roman"/>
                <a:cs typeface="Times New Roman"/>
              </a:rPr>
              <a:t> </a:t>
            </a:r>
            <a:r>
              <a:rPr lang="en-US" sz="2400" dirty="0">
                <a:latin typeface="Times New Roman"/>
                <a:cs typeface="Times New Roman"/>
              </a:rPr>
              <a:t>context-dependent </a:t>
            </a:r>
            <a:r>
              <a:rPr lang="en-US" sz="2400" spc="-685" dirty="0">
                <a:latin typeface="Times New Roman"/>
                <a:cs typeface="Times New Roman"/>
              </a:rPr>
              <a:t> </a:t>
            </a:r>
            <a:r>
              <a:rPr lang="en-US" sz="2400" spc="-5" dirty="0">
                <a:latin typeface="Times New Roman"/>
                <a:cs typeface="Times New Roman"/>
              </a:rPr>
              <a:t>items</a:t>
            </a: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25</a:t>
            </a:fld>
            <a:endParaRPr lang="en-US"/>
          </a:p>
        </p:txBody>
      </p:sp>
    </p:spTree>
    <p:extLst>
      <p:ext uri="{BB962C8B-B14F-4D97-AF65-F5344CB8AC3E}">
        <p14:creationId xmlns:p14="http://schemas.microsoft.com/office/powerpoint/2010/main" val="409651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1.</a:t>
            </a:r>
            <a:r>
              <a:rPr lang="en-US" sz="3600" b="1" dirty="0">
                <a:solidFill>
                  <a:srgbClr val="002060"/>
                </a:solidFill>
              </a:rPr>
              <a:t>Writing context-dependent item sets</a:t>
            </a:r>
            <a:br>
              <a:rPr lang="en-US" sz="3200" b="1" dirty="0">
                <a:solidFill>
                  <a:schemeClr val="accent3"/>
                </a:solidFill>
              </a:rPr>
            </a:br>
            <a:endParaRPr lang="en-US" b="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285999"/>
            <a:ext cx="10842172" cy="4114801"/>
          </a:xfrm>
        </p:spPr>
        <p:txBody>
          <a:bodyPr>
            <a:normAutofit fontScale="92500"/>
          </a:bodyPr>
          <a:lstStyle/>
          <a:p>
            <a:pPr algn="just">
              <a:lnSpc>
                <a:spcPct val="150000"/>
              </a:lnSpc>
              <a:spcBef>
                <a:spcPts val="0"/>
              </a:spcBef>
              <a:spcAft>
                <a:spcPts val="0"/>
              </a:spcAft>
              <a:buFont typeface="Wingdings" panose="05000000000000000000" pitchFamily="2" charset="2"/>
              <a:buChar char="ü"/>
            </a:pPr>
            <a:r>
              <a:rPr lang="en-US" dirty="0"/>
              <a:t>A basic principle of assessing higher level skills is that the test item or other assessment method has </a:t>
            </a:r>
            <a:r>
              <a:rPr lang="en-US" dirty="0">
                <a:solidFill>
                  <a:schemeClr val="accent3"/>
                </a:solidFill>
              </a:rPr>
              <a:t>to introduce new or novel material for analysis. </a:t>
            </a:r>
          </a:p>
          <a:p>
            <a:pPr algn="just">
              <a:lnSpc>
                <a:spcPct val="150000"/>
              </a:lnSpc>
              <a:spcBef>
                <a:spcPts val="0"/>
              </a:spcBef>
              <a:spcAft>
                <a:spcPts val="0"/>
              </a:spcAft>
              <a:buFont typeface="Wingdings" panose="05000000000000000000" pitchFamily="2" charset="2"/>
              <a:buChar char="ü"/>
            </a:pPr>
            <a:r>
              <a:rPr lang="en-US" dirty="0"/>
              <a:t>Without the introduction of new material as part of the assessment, students may rely </a:t>
            </a:r>
            <a:r>
              <a:rPr lang="en-US" dirty="0">
                <a:solidFill>
                  <a:schemeClr val="accent3"/>
                </a:solidFill>
              </a:rPr>
              <a:t>on memorization</a:t>
            </a:r>
            <a:r>
              <a:rPr lang="en-US" dirty="0"/>
              <a:t>, they may </a:t>
            </a:r>
            <a:r>
              <a:rPr lang="en-US" dirty="0">
                <a:solidFill>
                  <a:schemeClr val="accent3"/>
                </a:solidFill>
              </a:rPr>
              <a:t>simply recall </a:t>
            </a:r>
            <a:r>
              <a:rPr lang="en-US" dirty="0"/>
              <a:t>the typical problems and solutions without thinking through other possibilities themselves. </a:t>
            </a:r>
          </a:p>
          <a:p>
            <a:pPr algn="just">
              <a:lnSpc>
                <a:spcPct val="150000"/>
              </a:lnSpc>
              <a:spcBef>
                <a:spcPts val="0"/>
              </a:spcBef>
              <a:spcAft>
                <a:spcPts val="0"/>
              </a:spcAft>
              <a:buFont typeface="Wingdings" panose="05000000000000000000" pitchFamily="2" charset="2"/>
              <a:buChar char="ü"/>
            </a:pPr>
            <a:r>
              <a:rPr lang="en-US" dirty="0"/>
              <a:t>In nursing education this principle is often implemented through </a:t>
            </a:r>
            <a:r>
              <a:rPr lang="en-US" dirty="0">
                <a:solidFill>
                  <a:schemeClr val="accent3"/>
                </a:solidFill>
              </a:rPr>
              <a:t>clinical scenarios </a:t>
            </a:r>
            <a:r>
              <a:rPr lang="en-US" dirty="0"/>
              <a:t>that present a novel situation for students to analyze. </a:t>
            </a:r>
          </a:p>
          <a:p>
            <a:pPr algn="just">
              <a:lnSpc>
                <a:spcPct val="150000"/>
              </a:lnSpc>
              <a:spcBef>
                <a:spcPts val="0"/>
              </a:spcBef>
              <a:spcAft>
                <a:spcPts val="0"/>
              </a:spcAft>
              <a:buFont typeface="Wingdings" panose="05000000000000000000" pitchFamily="2" charset="2"/>
              <a:buChar char="ü"/>
            </a:pPr>
            <a:r>
              <a:rPr lang="en-US" dirty="0"/>
              <a:t>These items called </a:t>
            </a:r>
            <a:r>
              <a:rPr lang="en-US" u="sng" dirty="0">
                <a:solidFill>
                  <a:schemeClr val="accent3"/>
                </a:solidFill>
              </a:rPr>
              <a:t>context-dependent item sets or interpretive exercises</a:t>
            </a:r>
            <a:endParaRPr kumimoji="0" lang="en-US" sz="2400" b="0" i="0" u="sng" strike="noStrike" kern="1200" cap="none" spc="0" normalizeH="0" baseline="0" noProof="0" dirty="0">
              <a:ln>
                <a:noFill/>
              </a:ln>
              <a:solidFill>
                <a:schemeClr val="accent3"/>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26</a:t>
            </a:fld>
            <a:endParaRPr lang="en-US"/>
          </a:p>
        </p:txBody>
      </p:sp>
    </p:spTree>
    <p:extLst>
      <p:ext uri="{BB962C8B-B14F-4D97-AF65-F5344CB8AC3E}">
        <p14:creationId xmlns:p14="http://schemas.microsoft.com/office/powerpoint/2010/main" val="224502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1.</a:t>
            </a:r>
            <a:r>
              <a:rPr lang="en-US" sz="3600" b="1" dirty="0">
                <a:solidFill>
                  <a:srgbClr val="002060"/>
                </a:solidFill>
              </a:rPr>
              <a:t>Writing context-dependent item sets</a:t>
            </a:r>
            <a:br>
              <a:rPr lang="en-US" sz="3200" b="1" dirty="0">
                <a:solidFill>
                  <a:schemeClr val="accent3"/>
                </a:solidFill>
              </a:rPr>
            </a:br>
            <a:endParaRPr lang="en-US" b="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432957"/>
            <a:ext cx="10842172" cy="3967843"/>
          </a:xfrm>
        </p:spPr>
        <p:txBody>
          <a:bodyPr>
            <a:normAutofit/>
          </a:bodyPr>
          <a:lstStyle/>
          <a:p>
            <a:pPr algn="just">
              <a:lnSpc>
                <a:spcPct val="150000"/>
              </a:lnSpc>
              <a:buFont typeface="Wingdings" panose="05000000000000000000" pitchFamily="2" charset="2"/>
              <a:buChar char="ü"/>
            </a:pPr>
            <a:r>
              <a:rPr lang="en-US" dirty="0"/>
              <a:t>In a context-dependent item set, the teacher presents introductory material that students then </a:t>
            </a:r>
            <a:r>
              <a:rPr lang="en-US" dirty="0">
                <a:solidFill>
                  <a:schemeClr val="accent3"/>
                </a:solidFill>
              </a:rPr>
              <a:t>analyze</a:t>
            </a:r>
            <a:r>
              <a:rPr lang="en-US" dirty="0"/>
              <a:t> and answer questions about. </a:t>
            </a:r>
          </a:p>
          <a:p>
            <a:pPr algn="just">
              <a:lnSpc>
                <a:spcPct val="150000"/>
              </a:lnSpc>
              <a:buFont typeface="Wingdings" panose="05000000000000000000" pitchFamily="2" charset="2"/>
              <a:buChar char="ü"/>
            </a:pPr>
            <a:r>
              <a:rPr lang="en-US" dirty="0"/>
              <a:t>The introductory material may be a description of a clinical situation, patient data, research findings, issues associated with clinical practice, and varied types of scenarios. Also, may include diagrams, photographs, tables, figures, and excerpts from reading materials. </a:t>
            </a:r>
          </a:p>
        </p:txBody>
      </p:sp>
      <p:sp>
        <p:nvSpPr>
          <p:cNvPr id="5" name="Slide Number Placeholder 4"/>
          <p:cNvSpPr>
            <a:spLocks noGrp="1"/>
          </p:cNvSpPr>
          <p:nvPr>
            <p:ph type="sldNum" sz="quarter" idx="12"/>
          </p:nvPr>
        </p:nvSpPr>
        <p:spPr/>
        <p:txBody>
          <a:bodyPr/>
          <a:lstStyle/>
          <a:p>
            <a:fld id="{13194DB4-395A-4295-9730-09FF7F373A60}" type="slidenum">
              <a:rPr lang="en-US" smtClean="0"/>
              <a:t>27</a:t>
            </a:fld>
            <a:endParaRPr lang="en-US"/>
          </a:p>
        </p:txBody>
      </p:sp>
    </p:spTree>
    <p:extLst>
      <p:ext uri="{BB962C8B-B14F-4D97-AF65-F5344CB8AC3E}">
        <p14:creationId xmlns:p14="http://schemas.microsoft.com/office/powerpoint/2010/main" val="764823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1.</a:t>
            </a:r>
            <a:r>
              <a:rPr lang="en-US" sz="3600" b="1" dirty="0">
                <a:solidFill>
                  <a:srgbClr val="002060"/>
                </a:solidFill>
              </a:rPr>
              <a:t>Writing context-dependent item sets</a:t>
            </a:r>
            <a:br>
              <a:rPr lang="en-US" sz="3200" b="1" dirty="0">
                <a:solidFill>
                  <a:schemeClr val="accent3"/>
                </a:solidFill>
              </a:rPr>
            </a:br>
            <a:endParaRPr lang="en-US" b="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432957"/>
            <a:ext cx="10842172" cy="3967843"/>
          </a:xfrm>
        </p:spPr>
        <p:txBody>
          <a:bodyPr>
            <a:normAutofit/>
          </a:bodyPr>
          <a:lstStyle/>
          <a:p>
            <a:pPr algn="just">
              <a:lnSpc>
                <a:spcPct val="150000"/>
              </a:lnSpc>
              <a:buFont typeface="Wingdings" panose="05000000000000000000" pitchFamily="2" charset="2"/>
              <a:buChar char="ü"/>
            </a:pPr>
            <a:r>
              <a:rPr lang="en-US" dirty="0"/>
              <a:t>Students </a:t>
            </a:r>
            <a:r>
              <a:rPr lang="en-US" dirty="0">
                <a:solidFill>
                  <a:schemeClr val="accent3"/>
                </a:solidFill>
              </a:rPr>
              <a:t>read, analyze, and interpret </a:t>
            </a:r>
            <a:r>
              <a:rPr lang="en-US" dirty="0"/>
              <a:t>the introductory material and then answer questions about it or complete other tasks. </a:t>
            </a:r>
          </a:p>
          <a:p>
            <a:pPr algn="just">
              <a:lnSpc>
                <a:spcPct val="150000"/>
              </a:lnSpc>
              <a:buFont typeface="Wingdings" panose="05000000000000000000" pitchFamily="2" charset="2"/>
              <a:buChar char="ü"/>
            </a:pPr>
            <a:r>
              <a:rPr lang="en-US" dirty="0"/>
              <a:t>One advantage of a context-dependent item set is the opportunity to </a:t>
            </a:r>
            <a:r>
              <a:rPr lang="en-US" dirty="0">
                <a:solidFill>
                  <a:schemeClr val="accent3"/>
                </a:solidFill>
              </a:rPr>
              <a:t>present new information</a:t>
            </a:r>
            <a:r>
              <a:rPr lang="en-US" dirty="0"/>
              <a:t> for student analysis that is geared toward clinical practice. In addition, the introductory material provides the same context for analysis for all students.</a:t>
            </a: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28</a:t>
            </a:fld>
            <a:endParaRPr lang="en-US"/>
          </a:p>
        </p:txBody>
      </p:sp>
    </p:spTree>
    <p:extLst>
      <p:ext uri="{BB962C8B-B14F-4D97-AF65-F5344CB8AC3E}">
        <p14:creationId xmlns:p14="http://schemas.microsoft.com/office/powerpoint/2010/main" val="931455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1.</a:t>
            </a:r>
            <a:r>
              <a:rPr lang="en-US" sz="3600" b="1" dirty="0">
                <a:solidFill>
                  <a:srgbClr val="002060"/>
                </a:solidFill>
              </a:rPr>
              <a:t>Writing context-dependent item sets</a:t>
            </a:r>
            <a:br>
              <a:rPr lang="en-US" sz="3200" b="1" dirty="0">
                <a:solidFill>
                  <a:schemeClr val="accent3"/>
                </a:solidFill>
              </a:rPr>
            </a:br>
            <a:endParaRPr lang="en-US" b="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522514" y="2285999"/>
            <a:ext cx="10989129" cy="4376058"/>
          </a:xfrm>
        </p:spPr>
        <p:txBody>
          <a:bodyPr>
            <a:normAutofit lnSpcReduction="10000"/>
          </a:bodyPr>
          <a:lstStyle/>
          <a:p>
            <a:pPr algn="just">
              <a:lnSpc>
                <a:spcPct val="150000"/>
              </a:lnSpc>
              <a:spcBef>
                <a:spcPts val="0"/>
              </a:spcBef>
              <a:spcAft>
                <a:spcPts val="0"/>
              </a:spcAft>
            </a:pPr>
            <a:r>
              <a:rPr lang="en-US" dirty="0"/>
              <a:t>The questions asked about the introductory material may be </a:t>
            </a:r>
            <a:r>
              <a:rPr lang="en-US" dirty="0">
                <a:solidFill>
                  <a:schemeClr val="accent3"/>
                </a:solidFill>
              </a:rPr>
              <a:t>selected or constructed-response items. </a:t>
            </a:r>
          </a:p>
          <a:p>
            <a:pPr algn="just">
              <a:lnSpc>
                <a:spcPct val="150000"/>
              </a:lnSpc>
              <a:spcBef>
                <a:spcPts val="0"/>
              </a:spcBef>
              <a:spcAft>
                <a:spcPts val="0"/>
              </a:spcAft>
            </a:pPr>
            <a:r>
              <a:rPr lang="en-US" dirty="0">
                <a:solidFill>
                  <a:schemeClr val="accent3"/>
                </a:solidFill>
              </a:rPr>
              <a:t>With selected-response items such as multiple-choice</a:t>
            </a:r>
            <a:r>
              <a:rPr lang="en-US" dirty="0"/>
              <a:t>, however, the teacher is </a:t>
            </a:r>
            <a:r>
              <a:rPr lang="en-US" u="sng" dirty="0">
                <a:solidFill>
                  <a:srgbClr val="002060"/>
                </a:solidFill>
              </a:rPr>
              <a:t>not able to assess the underlying thought process </a:t>
            </a:r>
            <a:r>
              <a:rPr lang="en-US" dirty="0"/>
              <a:t>used by students in arriving at the answer; their responses reflect instead the outcomes of their thinking. </a:t>
            </a:r>
          </a:p>
          <a:p>
            <a:pPr algn="just">
              <a:lnSpc>
                <a:spcPct val="150000"/>
              </a:lnSpc>
              <a:spcBef>
                <a:spcPts val="0"/>
              </a:spcBef>
              <a:spcAft>
                <a:spcPts val="0"/>
              </a:spcAft>
            </a:pPr>
            <a:r>
              <a:rPr lang="en-US" dirty="0"/>
              <a:t>If the intent is also </a:t>
            </a:r>
            <a:r>
              <a:rPr lang="en-US" dirty="0">
                <a:solidFill>
                  <a:srgbClr val="002060"/>
                </a:solidFill>
              </a:rPr>
              <a:t>to assess the thinking process </a:t>
            </a:r>
            <a:r>
              <a:rPr lang="en-US" dirty="0"/>
              <a:t>used by students, then </a:t>
            </a:r>
            <a:r>
              <a:rPr lang="en-US" dirty="0">
                <a:solidFill>
                  <a:schemeClr val="accent3"/>
                </a:solidFill>
              </a:rPr>
              <a:t>open-ended items such as short-answer and essay should be used</a:t>
            </a:r>
            <a:endParaRPr kumimoji="0" lang="en-US" sz="2400" b="0" i="0" u="none" strike="noStrike" kern="1200" cap="none" spc="0" normalizeH="0" baseline="0" noProof="0" dirty="0">
              <a:ln>
                <a:noFill/>
              </a:ln>
              <a:solidFill>
                <a:schemeClr val="accent3"/>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29</a:t>
            </a:fld>
            <a:endParaRPr lang="en-US"/>
          </a:p>
        </p:txBody>
      </p:sp>
    </p:spTree>
    <p:extLst>
      <p:ext uri="{BB962C8B-B14F-4D97-AF65-F5344CB8AC3E}">
        <p14:creationId xmlns:p14="http://schemas.microsoft.com/office/powerpoint/2010/main" val="339085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402-5315-47BE-B9BE-C64F11C1DC0C}"/>
              </a:ext>
            </a:extLst>
          </p:cNvPr>
          <p:cNvSpPr>
            <a:spLocks noGrp="1"/>
          </p:cNvSpPr>
          <p:nvPr>
            <p:ph type="title"/>
          </p:nvPr>
        </p:nvSpPr>
        <p:spPr/>
        <p:txBody>
          <a:bodyPr>
            <a:normAutofit/>
          </a:bodyPr>
          <a:lstStyle/>
          <a:p>
            <a:r>
              <a:rPr lang="en-US" sz="3600" b="1" i="1" dirty="0">
                <a:solidFill>
                  <a:schemeClr val="accent3"/>
                </a:solidFill>
              </a:rPr>
              <a:t>Outlines </a:t>
            </a:r>
          </a:p>
        </p:txBody>
      </p:sp>
      <p:sp>
        <p:nvSpPr>
          <p:cNvPr id="3" name="Content Placeholder 2">
            <a:extLst>
              <a:ext uri="{FF2B5EF4-FFF2-40B4-BE49-F238E27FC236}">
                <a16:creationId xmlns:a16="http://schemas.microsoft.com/office/drawing/2014/main" id="{A5F5726B-F75E-4772-A62C-2E1442C325C3}"/>
              </a:ext>
            </a:extLst>
          </p:cNvPr>
          <p:cNvSpPr>
            <a:spLocks noGrp="1"/>
          </p:cNvSpPr>
          <p:nvPr>
            <p:ph idx="1"/>
          </p:nvPr>
        </p:nvSpPr>
        <p:spPr/>
        <p:txBody>
          <a:bodyPr/>
          <a:lstStyle/>
          <a:p>
            <a:pPr marL="285750" marR="0" lvl="0" indent="-285750" algn="l" defTabSz="457200" rtl="0" eaLnBrk="1" fontAlgn="auto" latinLnBrk="0" hangingPunct="1">
              <a:lnSpc>
                <a:spcPct val="100000"/>
              </a:lnSpc>
              <a:spcBef>
                <a:spcPct val="20000"/>
              </a:spcBef>
              <a:spcAft>
                <a:spcPts val="600"/>
              </a:spcAft>
              <a:buClr>
                <a:srgbClr val="D9B247"/>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Introduction</a:t>
            </a:r>
          </a:p>
          <a:p>
            <a:pPr marL="285750" marR="0" lvl="0" indent="-285750" algn="l" defTabSz="457200" rtl="0" eaLnBrk="1" fontAlgn="auto" latinLnBrk="0" hangingPunct="1">
              <a:lnSpc>
                <a:spcPct val="100000"/>
              </a:lnSpc>
              <a:spcBef>
                <a:spcPct val="20000"/>
              </a:spcBef>
              <a:spcAft>
                <a:spcPts val="600"/>
              </a:spcAft>
              <a:buClr>
                <a:srgbClr val="D9B247"/>
              </a:buClr>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Higher Level Learning</a:t>
            </a:r>
          </a:p>
          <a:p>
            <a:pPr marL="0" indent="0" algn="just">
              <a:lnSpc>
                <a:spcPct val="150000"/>
              </a:lnSpc>
              <a:spcBef>
                <a:spcPts val="0"/>
              </a:spcBef>
              <a:spcAft>
                <a:spcPts val="0"/>
              </a:spcAft>
              <a:buClr>
                <a:srgbClr val="D9B247"/>
              </a:buClr>
              <a:buNone/>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       - Problem solving (</a:t>
            </a:r>
            <a:r>
              <a:rPr lang="en-US" sz="2400" spc="-15" dirty="0">
                <a:latin typeface="Times New Roman"/>
                <a:cs typeface="Times New Roman"/>
              </a:rPr>
              <a:t>Well-structured</a:t>
            </a:r>
            <a:r>
              <a:rPr lang="en-US" sz="2400" spc="-95" dirty="0">
                <a:latin typeface="Times New Roman"/>
                <a:cs typeface="Times New Roman"/>
              </a:rPr>
              <a:t> </a:t>
            </a:r>
            <a:r>
              <a:rPr lang="en-US" sz="2400" spc="5" dirty="0">
                <a:latin typeface="Times New Roman"/>
                <a:cs typeface="Times New Roman"/>
              </a:rPr>
              <a:t>and</a:t>
            </a:r>
            <a:r>
              <a:rPr lang="en-US" sz="2400" spc="-45" dirty="0">
                <a:latin typeface="Times New Roman"/>
                <a:cs typeface="Times New Roman"/>
              </a:rPr>
              <a:t> </a:t>
            </a:r>
            <a:r>
              <a:rPr lang="en-US" sz="2400" dirty="0">
                <a:latin typeface="Times New Roman"/>
                <a:cs typeface="Times New Roman"/>
              </a:rPr>
              <a:t>ill-structured</a:t>
            </a:r>
            <a:r>
              <a:rPr lang="en-US" sz="2400" spc="-70" dirty="0">
                <a:latin typeface="Times New Roman"/>
                <a:cs typeface="Times New Roman"/>
              </a:rPr>
              <a:t> </a:t>
            </a:r>
            <a:r>
              <a:rPr lang="en-US" sz="2400" dirty="0">
                <a:latin typeface="Times New Roman"/>
                <a:cs typeface="Times New Roman"/>
              </a:rPr>
              <a:t>problems)</a:t>
            </a: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indent="0" algn="just">
              <a:lnSpc>
                <a:spcPct val="150000"/>
              </a:lnSpc>
              <a:spcBef>
                <a:spcPts val="0"/>
              </a:spcBef>
              <a:spcAft>
                <a:spcPts val="0"/>
              </a:spcAft>
              <a:buClr>
                <a:srgbClr val="D9B247"/>
              </a:buClr>
              <a:buNone/>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       - Decision making</a:t>
            </a:r>
          </a:p>
          <a:p>
            <a:pPr marL="0" indent="0" algn="just">
              <a:lnSpc>
                <a:spcPct val="150000"/>
              </a:lnSpc>
              <a:spcBef>
                <a:spcPts val="0"/>
              </a:spcBef>
              <a:spcAft>
                <a:spcPts val="0"/>
              </a:spcAft>
              <a:buClr>
                <a:srgbClr val="D9B247"/>
              </a:buClr>
              <a:buNone/>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       - Critical thinking</a:t>
            </a:r>
          </a:p>
          <a:p>
            <a:pPr marL="0" indent="0" algn="just">
              <a:lnSpc>
                <a:spcPct val="150000"/>
              </a:lnSpc>
              <a:spcBef>
                <a:spcPts val="0"/>
              </a:spcBef>
              <a:spcAft>
                <a:spcPts val="0"/>
              </a:spcAft>
              <a:buClr>
                <a:srgbClr val="D9B247"/>
              </a:buClr>
              <a:buNone/>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       - Clinical judgment</a:t>
            </a:r>
            <a:endParaRPr lang="en-US" dirty="0"/>
          </a:p>
          <a:p>
            <a:pPr marL="285750" marR="0" lvl="0" indent="-285750" algn="l" defTabSz="457200" rtl="0" eaLnBrk="1" fontAlgn="auto" latinLnBrk="0" hangingPunct="1">
              <a:lnSpc>
                <a:spcPct val="100000"/>
              </a:lnSpc>
              <a:spcBef>
                <a:spcPct val="20000"/>
              </a:spcBef>
              <a:spcAft>
                <a:spcPts val="600"/>
              </a:spcAft>
              <a:buClr>
                <a:srgbClr val="D9B247"/>
              </a:buClr>
              <a:buSzPct val="115000"/>
              <a:buFont typeface="Arial"/>
              <a:buChar char="•"/>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285750" marR="0" lvl="0" indent="-285750" algn="l" defTabSz="457200" rtl="0" eaLnBrk="1" fontAlgn="auto" latinLnBrk="0" hangingPunct="1">
              <a:lnSpc>
                <a:spcPct val="100000"/>
              </a:lnSpc>
              <a:spcBef>
                <a:spcPct val="20000"/>
              </a:spcBef>
              <a:spcAft>
                <a:spcPts val="600"/>
              </a:spcAft>
              <a:buClr>
                <a:srgbClr val="D9B247"/>
              </a:buClr>
              <a:buSzPct val="115000"/>
              <a:buFont typeface="Arial"/>
              <a:buChar char="•"/>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3</a:t>
            </a:fld>
            <a:endParaRPr lang="en-US"/>
          </a:p>
        </p:txBody>
      </p:sp>
    </p:spTree>
    <p:extLst>
      <p:ext uri="{BB962C8B-B14F-4D97-AF65-F5344CB8AC3E}">
        <p14:creationId xmlns:p14="http://schemas.microsoft.com/office/powerpoint/2010/main" val="3543059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2.</a:t>
            </a:r>
            <a:r>
              <a:rPr lang="en-US" sz="3600" b="1" dirty="0">
                <a:solidFill>
                  <a:srgbClr val="002060"/>
                </a:solidFill>
              </a:rPr>
              <a:t>Interpretive items on the NCLEX</a:t>
            </a:r>
            <a:br>
              <a:rPr lang="en-US" sz="3200" b="1" i="1" dirty="0">
                <a:solidFill>
                  <a:schemeClr val="accent3"/>
                </a:solidFill>
              </a:rPr>
            </a:br>
            <a:endParaRPr lang="en-US" b="1" i="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212271" y="2432957"/>
            <a:ext cx="11299372" cy="3967843"/>
          </a:xfrm>
        </p:spPr>
        <p:txBody>
          <a:bodyPr>
            <a:normAutofit/>
          </a:bodyPr>
          <a:lstStyle/>
          <a:p>
            <a:pPr marL="749300" marR="5080" lvl="1" indent="-228600" algn="just" rtl="0">
              <a:lnSpc>
                <a:spcPct val="100000"/>
              </a:lnSpc>
              <a:spcBef>
                <a:spcPts val="3120"/>
              </a:spcBef>
              <a:buFont typeface="Arial MT"/>
              <a:buChar char="•"/>
              <a:tabLst>
                <a:tab pos="749935" algn="l"/>
              </a:tabLst>
            </a:pPr>
            <a:r>
              <a:rPr lang="en-US" sz="2400" spc="-5" dirty="0">
                <a:latin typeface="Times New Roman"/>
                <a:cs typeface="Times New Roman"/>
              </a:rPr>
              <a:t>On </a:t>
            </a:r>
            <a:r>
              <a:rPr lang="en-US" sz="2400" dirty="0">
                <a:latin typeface="Times New Roman"/>
                <a:cs typeface="Times New Roman"/>
              </a:rPr>
              <a:t>the </a:t>
            </a:r>
            <a:r>
              <a:rPr lang="en-US" sz="2400" spc="-10" dirty="0">
                <a:latin typeface="Times New Roman"/>
                <a:cs typeface="Times New Roman"/>
              </a:rPr>
              <a:t>NCLEX, </a:t>
            </a:r>
            <a:r>
              <a:rPr lang="en-US" sz="2400" spc="-5" dirty="0">
                <a:latin typeface="Times New Roman"/>
                <a:cs typeface="Times New Roman"/>
              </a:rPr>
              <a:t>candidates </a:t>
            </a:r>
            <a:r>
              <a:rPr lang="en-US" sz="2400" spc="5" dirty="0">
                <a:latin typeface="Times New Roman"/>
                <a:cs typeface="Times New Roman"/>
              </a:rPr>
              <a:t>may </a:t>
            </a:r>
            <a:r>
              <a:rPr lang="en-US" sz="2400" dirty="0">
                <a:latin typeface="Times New Roman"/>
                <a:cs typeface="Times New Roman"/>
              </a:rPr>
              <a:t>be </a:t>
            </a:r>
            <a:r>
              <a:rPr lang="en-US" sz="2400" spc="-5" dirty="0">
                <a:solidFill>
                  <a:schemeClr val="accent3"/>
                </a:solidFill>
                <a:latin typeface="Times New Roman"/>
                <a:cs typeface="Times New Roman"/>
              </a:rPr>
              <a:t>asked </a:t>
            </a:r>
            <a:r>
              <a:rPr lang="en-US" sz="2400" dirty="0">
                <a:solidFill>
                  <a:schemeClr val="accent3"/>
                </a:solidFill>
                <a:latin typeface="Times New Roman"/>
                <a:cs typeface="Times New Roman"/>
              </a:rPr>
              <a:t>to </a:t>
            </a:r>
            <a:r>
              <a:rPr lang="en-US" sz="2400" spc="-5" dirty="0">
                <a:solidFill>
                  <a:schemeClr val="accent3"/>
                </a:solidFill>
                <a:latin typeface="Times New Roman"/>
                <a:cs typeface="Times New Roman"/>
              </a:rPr>
              <a:t>interpret </a:t>
            </a:r>
            <a:r>
              <a:rPr lang="en-US" sz="2400" spc="-5" dirty="0">
                <a:latin typeface="Times New Roman"/>
                <a:cs typeface="Times New Roman"/>
              </a:rPr>
              <a:t>tables, charts, </a:t>
            </a:r>
            <a:r>
              <a:rPr lang="en-US" sz="2400" dirty="0">
                <a:latin typeface="Times New Roman"/>
                <a:cs typeface="Times New Roman"/>
              </a:rPr>
              <a:t> </a:t>
            </a:r>
            <a:r>
              <a:rPr lang="en-US" sz="2400" spc="-5" dirty="0">
                <a:latin typeface="Times New Roman"/>
                <a:cs typeface="Times New Roman"/>
              </a:rPr>
              <a:t>graphics,</a:t>
            </a:r>
            <a:r>
              <a:rPr lang="en-US" sz="2400" dirty="0">
                <a:latin typeface="Times New Roman"/>
                <a:cs typeface="Times New Roman"/>
              </a:rPr>
              <a:t> </a:t>
            </a:r>
            <a:r>
              <a:rPr lang="en-US" sz="2400" spc="-5" dirty="0">
                <a:latin typeface="Times New Roman"/>
                <a:cs typeface="Times New Roman"/>
              </a:rPr>
              <a:t>and</a:t>
            </a:r>
            <a:r>
              <a:rPr lang="en-US" sz="2400" dirty="0">
                <a:latin typeface="Times New Roman"/>
                <a:cs typeface="Times New Roman"/>
              </a:rPr>
              <a:t> </a:t>
            </a:r>
            <a:r>
              <a:rPr lang="en-US" sz="2400" spc="-5" dirty="0">
                <a:latin typeface="Times New Roman"/>
                <a:cs typeface="Times New Roman"/>
              </a:rPr>
              <a:t>images,</a:t>
            </a:r>
            <a:r>
              <a:rPr lang="en-US" sz="2400" dirty="0">
                <a:latin typeface="Times New Roman"/>
                <a:cs typeface="Times New Roman"/>
              </a:rPr>
              <a:t> </a:t>
            </a:r>
            <a:r>
              <a:rPr lang="en-US" sz="2400" spc="-5" dirty="0">
                <a:latin typeface="Times New Roman"/>
                <a:cs typeface="Times New Roman"/>
              </a:rPr>
              <a:t>which</a:t>
            </a:r>
            <a:r>
              <a:rPr lang="en-US" sz="2400" dirty="0">
                <a:latin typeface="Times New Roman"/>
                <a:cs typeface="Times New Roman"/>
              </a:rPr>
              <a:t> may</a:t>
            </a:r>
            <a:r>
              <a:rPr lang="en-US" sz="2400" spc="5" dirty="0">
                <a:latin typeface="Times New Roman"/>
                <a:cs typeface="Times New Roman"/>
              </a:rPr>
              <a:t> </a:t>
            </a:r>
            <a:r>
              <a:rPr lang="en-US" sz="2400" spc="-5" dirty="0">
                <a:latin typeface="Times New Roman"/>
                <a:cs typeface="Times New Roman"/>
              </a:rPr>
              <a:t>include</a:t>
            </a:r>
            <a:r>
              <a:rPr lang="en-US" sz="2400" dirty="0">
                <a:latin typeface="Times New Roman"/>
                <a:cs typeface="Times New Roman"/>
              </a:rPr>
              <a:t> multimedia</a:t>
            </a:r>
            <a:r>
              <a:rPr lang="en-US" sz="2400" dirty="0">
                <a:solidFill>
                  <a:srgbClr val="006FC0"/>
                </a:solidFill>
                <a:latin typeface="Times New Roman"/>
                <a:cs typeface="Times New Roman"/>
              </a:rPr>
              <a:t>,</a:t>
            </a:r>
            <a:r>
              <a:rPr lang="en-US" sz="2400" spc="600" dirty="0">
                <a:solidFill>
                  <a:srgbClr val="006FC0"/>
                </a:solidFill>
                <a:latin typeface="Times New Roman"/>
                <a:cs typeface="Times New Roman"/>
              </a:rPr>
              <a:t> </a:t>
            </a:r>
            <a:r>
              <a:rPr lang="en-US" sz="2400" spc="-5" dirty="0">
                <a:latin typeface="Times New Roman"/>
                <a:cs typeface="Times New Roman"/>
              </a:rPr>
              <a:t>and</a:t>
            </a:r>
            <a:r>
              <a:rPr lang="en-US" sz="2400" spc="590" dirty="0">
                <a:latin typeface="Times New Roman"/>
                <a:cs typeface="Times New Roman"/>
              </a:rPr>
              <a:t> </a:t>
            </a:r>
            <a:r>
              <a:rPr lang="en-US" sz="2400" spc="-20" dirty="0">
                <a:latin typeface="Times New Roman"/>
                <a:cs typeface="Times New Roman"/>
              </a:rPr>
              <a:t>to </a:t>
            </a:r>
            <a:r>
              <a:rPr lang="en-US" sz="2400" spc="-15" dirty="0">
                <a:latin typeface="Times New Roman"/>
                <a:cs typeface="Times New Roman"/>
              </a:rPr>
              <a:t> </a:t>
            </a:r>
            <a:r>
              <a:rPr lang="en-US" sz="2400" spc="-5" dirty="0">
                <a:latin typeface="Times New Roman"/>
                <a:cs typeface="Times New Roman"/>
              </a:rPr>
              <a:t>respond </a:t>
            </a:r>
            <a:r>
              <a:rPr lang="en-US" sz="2400" dirty="0">
                <a:latin typeface="Times New Roman"/>
                <a:cs typeface="Times New Roman"/>
              </a:rPr>
              <a:t>to </a:t>
            </a:r>
            <a:r>
              <a:rPr lang="en-US" sz="2400" spc="-5" dirty="0">
                <a:latin typeface="Times New Roman"/>
                <a:cs typeface="Times New Roman"/>
              </a:rPr>
              <a:t>questions about them </a:t>
            </a:r>
            <a:r>
              <a:rPr lang="en-US" sz="2400" dirty="0">
                <a:latin typeface="Times New Roman"/>
                <a:cs typeface="Times New Roman"/>
              </a:rPr>
              <a:t>using the </a:t>
            </a:r>
            <a:r>
              <a:rPr lang="en-US" sz="2400" spc="-5" dirty="0">
                <a:latin typeface="Times New Roman"/>
                <a:cs typeface="Times New Roman"/>
              </a:rPr>
              <a:t>standard multiple-choice </a:t>
            </a:r>
            <a:r>
              <a:rPr lang="en-US" sz="2400" dirty="0">
                <a:latin typeface="Times New Roman"/>
                <a:cs typeface="Times New Roman"/>
              </a:rPr>
              <a:t> </a:t>
            </a:r>
            <a:r>
              <a:rPr lang="en-US" sz="2400" spc="-5" dirty="0">
                <a:latin typeface="Times New Roman"/>
                <a:cs typeface="Times New Roman"/>
              </a:rPr>
              <a:t>format</a:t>
            </a:r>
            <a:r>
              <a:rPr lang="en-US" sz="2400" spc="-15" dirty="0">
                <a:latin typeface="Times New Roman"/>
                <a:cs typeface="Times New Roman"/>
              </a:rPr>
              <a:t> </a:t>
            </a:r>
            <a:r>
              <a:rPr lang="en-US" sz="2400" spc="-5" dirty="0">
                <a:latin typeface="Times New Roman"/>
                <a:cs typeface="Times New Roman"/>
              </a:rPr>
              <a:t>or </a:t>
            </a:r>
            <a:r>
              <a:rPr lang="en-US" sz="2400" spc="-5" dirty="0">
                <a:solidFill>
                  <a:schemeClr val="accent3"/>
                </a:solidFill>
                <a:latin typeface="Times New Roman"/>
                <a:cs typeface="Times New Roman"/>
              </a:rPr>
              <a:t>alternate</a:t>
            </a:r>
            <a:r>
              <a:rPr lang="en-US" sz="2400" spc="20" dirty="0">
                <a:solidFill>
                  <a:schemeClr val="accent3"/>
                </a:solidFill>
                <a:latin typeface="Times New Roman"/>
                <a:cs typeface="Times New Roman"/>
              </a:rPr>
              <a:t> </a:t>
            </a:r>
            <a:r>
              <a:rPr lang="en-US" sz="2400" spc="-5" dirty="0">
                <a:solidFill>
                  <a:schemeClr val="accent3"/>
                </a:solidFill>
                <a:latin typeface="Times New Roman"/>
                <a:cs typeface="Times New Roman"/>
              </a:rPr>
              <a:t>item</a:t>
            </a:r>
            <a:r>
              <a:rPr lang="en-US" sz="2400" spc="-20" dirty="0">
                <a:solidFill>
                  <a:schemeClr val="accent3"/>
                </a:solidFill>
                <a:latin typeface="Times New Roman"/>
                <a:cs typeface="Times New Roman"/>
              </a:rPr>
              <a:t> </a:t>
            </a:r>
            <a:r>
              <a:rPr lang="en-US" sz="2400" spc="-5" dirty="0">
                <a:solidFill>
                  <a:schemeClr val="accent3"/>
                </a:solidFill>
                <a:latin typeface="Times New Roman"/>
                <a:cs typeface="Times New Roman"/>
              </a:rPr>
              <a:t>formats</a:t>
            </a:r>
            <a:r>
              <a:rPr lang="en-US" sz="2400" spc="5" dirty="0">
                <a:solidFill>
                  <a:schemeClr val="accent3"/>
                </a:solidFill>
                <a:latin typeface="Times New Roman"/>
                <a:cs typeface="Times New Roman"/>
              </a:rPr>
              <a:t> </a:t>
            </a:r>
            <a:r>
              <a:rPr lang="en-US" sz="2400" dirty="0">
                <a:solidFill>
                  <a:srgbClr val="006FC0"/>
                </a:solidFill>
                <a:latin typeface="Times New Roman"/>
                <a:cs typeface="Times New Roman"/>
              </a:rPr>
              <a:t>.</a:t>
            </a:r>
            <a:endParaRPr lang="en-US" sz="2600" dirty="0">
              <a:latin typeface="Times New Roman"/>
              <a:cs typeface="Times New Roman"/>
            </a:endParaRPr>
          </a:p>
          <a:p>
            <a:pPr marL="749300" marR="9525" lvl="1" indent="-228600" algn="just">
              <a:lnSpc>
                <a:spcPts val="2590"/>
              </a:lnSpc>
              <a:spcBef>
                <a:spcPts val="1930"/>
              </a:spcBef>
              <a:buFont typeface="Arial MT"/>
              <a:buChar char="•"/>
              <a:tabLst>
                <a:tab pos="749935" algn="l"/>
              </a:tabLst>
            </a:pPr>
            <a:r>
              <a:rPr lang="en-US" sz="2400" spc="-5" dirty="0">
                <a:solidFill>
                  <a:schemeClr val="accent3"/>
                </a:solidFill>
                <a:latin typeface="Times New Roman"/>
                <a:cs typeface="Times New Roman"/>
              </a:rPr>
              <a:t>Alternate formats </a:t>
            </a:r>
            <a:r>
              <a:rPr lang="en-US" sz="2400" dirty="0">
                <a:solidFill>
                  <a:schemeClr val="tx1"/>
                </a:solidFill>
                <a:latin typeface="Times New Roman"/>
                <a:cs typeface="Times New Roman"/>
              </a:rPr>
              <a:t>include </a:t>
            </a:r>
            <a:r>
              <a:rPr lang="en-US" sz="2400" spc="-5" dirty="0">
                <a:solidFill>
                  <a:schemeClr val="tx1"/>
                </a:solidFill>
                <a:latin typeface="Times New Roman"/>
                <a:cs typeface="Times New Roman"/>
              </a:rPr>
              <a:t>multiple-response, fill-in-the-blank</a:t>
            </a:r>
            <a:r>
              <a:rPr lang="en-US" sz="2400" dirty="0">
                <a:solidFill>
                  <a:schemeClr val="tx1"/>
                </a:solidFill>
                <a:latin typeface="Times New Roman"/>
                <a:cs typeface="Times New Roman"/>
              </a:rPr>
              <a:t>, hot-spot,</a:t>
            </a:r>
            <a:r>
              <a:rPr lang="en-US" sz="2400" spc="-5" dirty="0">
                <a:solidFill>
                  <a:schemeClr val="tx1"/>
                </a:solidFill>
                <a:latin typeface="Times New Roman"/>
                <a:cs typeface="Times New Roman"/>
              </a:rPr>
              <a:t> and chart/</a:t>
            </a:r>
            <a:r>
              <a:rPr lang="en-US" sz="2400" spc="10" dirty="0">
                <a:solidFill>
                  <a:schemeClr val="tx1"/>
                </a:solidFill>
                <a:latin typeface="Times New Roman"/>
                <a:cs typeface="Times New Roman"/>
              </a:rPr>
              <a:t> </a:t>
            </a:r>
            <a:r>
              <a:rPr lang="en-US" sz="2400" dirty="0">
                <a:solidFill>
                  <a:schemeClr val="tx1"/>
                </a:solidFill>
                <a:latin typeface="Times New Roman"/>
                <a:cs typeface="Times New Roman"/>
              </a:rPr>
              <a:t>exhibit.</a:t>
            </a:r>
            <a:endParaRPr lang="en-US" sz="2600" dirty="0">
              <a:solidFill>
                <a:schemeClr val="tx1"/>
              </a:solidFill>
              <a:latin typeface="Times New Roman"/>
              <a:cs typeface="Times New Roman"/>
            </a:endParaRPr>
          </a:p>
          <a:p>
            <a:pPr marL="749300" marR="7620" lvl="1" indent="-228600" algn="just" rtl="0">
              <a:lnSpc>
                <a:spcPct val="90000"/>
              </a:lnSpc>
              <a:spcBef>
                <a:spcPts val="1560"/>
              </a:spcBef>
              <a:buFont typeface="Arial MT"/>
              <a:buChar char="•"/>
              <a:tabLst>
                <a:tab pos="749935" algn="l"/>
              </a:tabLst>
            </a:pPr>
            <a:r>
              <a:rPr lang="en-US" sz="2400" spc="-10" dirty="0">
                <a:latin typeface="Times New Roman"/>
                <a:cs typeface="Times New Roman"/>
              </a:rPr>
              <a:t>Items </a:t>
            </a:r>
            <a:r>
              <a:rPr lang="en-US" sz="2400" dirty="0">
                <a:latin typeface="Times New Roman"/>
                <a:cs typeface="Times New Roman"/>
              </a:rPr>
              <a:t>can be </a:t>
            </a:r>
            <a:r>
              <a:rPr lang="en-US" sz="2400" spc="-5" dirty="0">
                <a:latin typeface="Times New Roman"/>
                <a:cs typeface="Times New Roman"/>
              </a:rPr>
              <a:t>incorporated </a:t>
            </a:r>
            <a:r>
              <a:rPr lang="en-US" sz="2400" dirty="0">
                <a:solidFill>
                  <a:schemeClr val="accent3"/>
                </a:solidFill>
                <a:latin typeface="Times New Roman"/>
                <a:cs typeface="Times New Roman"/>
              </a:rPr>
              <a:t>into </a:t>
            </a:r>
            <a:r>
              <a:rPr lang="en-US" sz="2400" spc="-5" dirty="0">
                <a:solidFill>
                  <a:schemeClr val="accent3"/>
                </a:solidFill>
                <a:latin typeface="Times New Roman"/>
                <a:cs typeface="Times New Roman"/>
              </a:rPr>
              <a:t>quizzes and </a:t>
            </a:r>
            <a:r>
              <a:rPr lang="en-US" sz="2400" dirty="0">
                <a:solidFill>
                  <a:schemeClr val="accent3"/>
                </a:solidFill>
                <a:latin typeface="Times New Roman"/>
                <a:cs typeface="Times New Roman"/>
              </a:rPr>
              <a:t>tests, </a:t>
            </a:r>
            <a:r>
              <a:rPr lang="en-US" sz="2400" spc="-10" dirty="0">
                <a:latin typeface="Times New Roman"/>
                <a:cs typeface="Times New Roman"/>
              </a:rPr>
              <a:t>can </a:t>
            </a:r>
            <a:r>
              <a:rPr lang="en-US" sz="2400" dirty="0">
                <a:latin typeface="Times New Roman"/>
                <a:cs typeface="Times New Roman"/>
              </a:rPr>
              <a:t>be </a:t>
            </a:r>
            <a:r>
              <a:rPr lang="en-US" sz="2400" spc="-5" dirty="0">
                <a:latin typeface="Times New Roman"/>
                <a:cs typeface="Times New Roman"/>
              </a:rPr>
              <a:t>developed </a:t>
            </a:r>
            <a:r>
              <a:rPr lang="en-US" sz="2400" dirty="0">
                <a:latin typeface="Times New Roman"/>
                <a:cs typeface="Times New Roman"/>
              </a:rPr>
              <a:t> for</a:t>
            </a:r>
            <a:r>
              <a:rPr lang="en-US" sz="2400" spc="5" dirty="0">
                <a:latin typeface="Times New Roman"/>
                <a:cs typeface="Times New Roman"/>
              </a:rPr>
              <a:t> </a:t>
            </a:r>
            <a:r>
              <a:rPr lang="en-US" sz="2400" dirty="0">
                <a:latin typeface="Times New Roman"/>
                <a:cs typeface="Times New Roman"/>
              </a:rPr>
              <a:t>small-group</a:t>
            </a:r>
            <a:r>
              <a:rPr lang="en-US" sz="2400" spc="5" dirty="0">
                <a:latin typeface="Times New Roman"/>
                <a:cs typeface="Times New Roman"/>
              </a:rPr>
              <a:t> </a:t>
            </a:r>
            <a:r>
              <a:rPr lang="en-US" sz="2400" dirty="0">
                <a:latin typeface="Times New Roman"/>
                <a:cs typeface="Times New Roman"/>
              </a:rPr>
              <a:t>analysis</a:t>
            </a:r>
            <a:r>
              <a:rPr lang="en-US" sz="2400" spc="5" dirty="0">
                <a:latin typeface="Times New Roman"/>
                <a:cs typeface="Times New Roman"/>
              </a:rPr>
              <a:t> </a:t>
            </a:r>
            <a:r>
              <a:rPr lang="en-US" sz="2400" spc="-5" dirty="0">
                <a:latin typeface="Times New Roman"/>
                <a:cs typeface="Times New Roman"/>
              </a:rPr>
              <a:t>and</a:t>
            </a:r>
            <a:r>
              <a:rPr lang="en-US" sz="2400" dirty="0">
                <a:latin typeface="Times New Roman"/>
                <a:cs typeface="Times New Roman"/>
              </a:rPr>
              <a:t> </a:t>
            </a:r>
            <a:r>
              <a:rPr lang="en-US" sz="2400" spc="-5" dirty="0">
                <a:latin typeface="Times New Roman"/>
                <a:cs typeface="Times New Roman"/>
              </a:rPr>
              <a:t>discussion</a:t>
            </a:r>
            <a:r>
              <a:rPr lang="en-US" sz="2400" dirty="0">
                <a:latin typeface="Times New Roman"/>
                <a:cs typeface="Times New Roman"/>
              </a:rPr>
              <a:t> in</a:t>
            </a:r>
            <a:r>
              <a:rPr lang="en-US" sz="2400" spc="5" dirty="0">
                <a:latin typeface="Times New Roman"/>
                <a:cs typeface="Times New Roman"/>
              </a:rPr>
              <a:t> </a:t>
            </a:r>
            <a:r>
              <a:rPr lang="en-US" sz="2400" dirty="0">
                <a:latin typeface="Times New Roman"/>
                <a:cs typeface="Times New Roman"/>
              </a:rPr>
              <a:t>class,</a:t>
            </a:r>
            <a:r>
              <a:rPr lang="en-US" sz="2400" spc="5" dirty="0">
                <a:latin typeface="Times New Roman"/>
                <a:cs typeface="Times New Roman"/>
              </a:rPr>
              <a:t> </a:t>
            </a:r>
            <a:r>
              <a:rPr lang="en-US" sz="2400" spc="-10" dirty="0">
                <a:latin typeface="Times New Roman"/>
                <a:cs typeface="Times New Roman"/>
              </a:rPr>
              <a:t>as</a:t>
            </a:r>
            <a:r>
              <a:rPr lang="en-US" sz="2400" spc="-5" dirty="0">
                <a:latin typeface="Times New Roman"/>
                <a:cs typeface="Times New Roman"/>
              </a:rPr>
              <a:t> out-of-class </a:t>
            </a:r>
            <a:r>
              <a:rPr lang="en-US" sz="2400" dirty="0">
                <a:latin typeface="Times New Roman"/>
                <a:cs typeface="Times New Roman"/>
              </a:rPr>
              <a:t> </a:t>
            </a:r>
            <a:r>
              <a:rPr lang="en-US" sz="2400" spc="-5" dirty="0">
                <a:latin typeface="Times New Roman"/>
                <a:cs typeface="Times New Roman"/>
              </a:rPr>
              <a:t>assignments,</a:t>
            </a:r>
            <a:r>
              <a:rPr lang="en-US" sz="2400" dirty="0">
                <a:latin typeface="Times New Roman"/>
                <a:cs typeface="Times New Roman"/>
              </a:rPr>
              <a:t> </a:t>
            </a:r>
            <a:r>
              <a:rPr lang="en-US" sz="2400" spc="-5" dirty="0">
                <a:latin typeface="Times New Roman"/>
                <a:cs typeface="Times New Roman"/>
              </a:rPr>
              <a:t>and</a:t>
            </a:r>
            <a:r>
              <a:rPr lang="en-US" sz="2400" dirty="0">
                <a:latin typeface="Times New Roman"/>
                <a:cs typeface="Times New Roman"/>
              </a:rPr>
              <a:t> </a:t>
            </a:r>
            <a:r>
              <a:rPr lang="en-US" sz="2400" spc="-10" dirty="0">
                <a:latin typeface="Times New Roman"/>
                <a:cs typeface="Times New Roman"/>
              </a:rPr>
              <a:t>as</a:t>
            </a:r>
            <a:r>
              <a:rPr lang="en-US" sz="2400" spc="-5" dirty="0">
                <a:latin typeface="Times New Roman"/>
                <a:cs typeface="Times New Roman"/>
              </a:rPr>
              <a:t> </a:t>
            </a:r>
            <a:r>
              <a:rPr lang="en-US" sz="2400" dirty="0">
                <a:latin typeface="Times New Roman"/>
                <a:cs typeface="Times New Roman"/>
              </a:rPr>
              <a:t>online</a:t>
            </a:r>
            <a:r>
              <a:rPr lang="en-US" sz="2400" spc="5" dirty="0">
                <a:latin typeface="Times New Roman"/>
                <a:cs typeface="Times New Roman"/>
              </a:rPr>
              <a:t> </a:t>
            </a:r>
            <a:r>
              <a:rPr lang="en-US" sz="2400" spc="-5" dirty="0">
                <a:latin typeface="Times New Roman"/>
                <a:cs typeface="Times New Roman"/>
              </a:rPr>
              <a:t>activities,</a:t>
            </a:r>
            <a:r>
              <a:rPr lang="en-US" sz="2400" dirty="0">
                <a:latin typeface="Times New Roman"/>
                <a:cs typeface="Times New Roman"/>
              </a:rPr>
              <a:t> </a:t>
            </a:r>
            <a:r>
              <a:rPr lang="en-US" sz="2400" spc="-5" dirty="0">
                <a:latin typeface="Times New Roman"/>
                <a:cs typeface="Times New Roman"/>
              </a:rPr>
              <a:t>and</a:t>
            </a:r>
            <a:r>
              <a:rPr lang="en-US" sz="2400" dirty="0">
                <a:latin typeface="Times New Roman"/>
                <a:cs typeface="Times New Roman"/>
              </a:rPr>
              <a:t> </a:t>
            </a:r>
            <a:r>
              <a:rPr lang="en-US" sz="2400" spc="-10" dirty="0">
                <a:latin typeface="Times New Roman"/>
                <a:cs typeface="Times New Roman"/>
              </a:rPr>
              <a:t>can</a:t>
            </a:r>
            <a:r>
              <a:rPr lang="en-US" sz="2400" spc="-5" dirty="0">
                <a:latin typeface="Times New Roman"/>
                <a:cs typeface="Times New Roman"/>
              </a:rPr>
              <a:t> be</a:t>
            </a:r>
            <a:r>
              <a:rPr lang="en-US" sz="2400" dirty="0">
                <a:latin typeface="Times New Roman"/>
                <a:cs typeface="Times New Roman"/>
              </a:rPr>
              <a:t> </a:t>
            </a:r>
            <a:r>
              <a:rPr lang="en-US" sz="2400" spc="-10" dirty="0">
                <a:latin typeface="Times New Roman"/>
                <a:cs typeface="Times New Roman"/>
              </a:rPr>
              <a:t>analyzed</a:t>
            </a:r>
            <a:r>
              <a:rPr lang="en-US" sz="2400" spc="-5" dirty="0">
                <a:latin typeface="Times New Roman"/>
                <a:cs typeface="Times New Roman"/>
              </a:rPr>
              <a:t> and </a:t>
            </a:r>
            <a:r>
              <a:rPr lang="en-US" sz="2400" dirty="0">
                <a:latin typeface="Times New Roman"/>
                <a:cs typeface="Times New Roman"/>
              </a:rPr>
              <a:t> </a:t>
            </a:r>
            <a:r>
              <a:rPr lang="en-US" sz="2400" spc="-5" dirty="0">
                <a:latin typeface="Times New Roman"/>
                <a:cs typeface="Times New Roman"/>
              </a:rPr>
              <a:t>discussed</a:t>
            </a:r>
            <a:r>
              <a:rPr lang="en-US" sz="2400" spc="-10" dirty="0">
                <a:latin typeface="Times New Roman"/>
                <a:cs typeface="Times New Roman"/>
              </a:rPr>
              <a:t> </a:t>
            </a:r>
            <a:r>
              <a:rPr lang="en-US" sz="2400" dirty="0">
                <a:latin typeface="Times New Roman"/>
                <a:cs typeface="Times New Roman"/>
              </a:rPr>
              <a:t>by students</a:t>
            </a:r>
            <a:r>
              <a:rPr lang="en-US" sz="2400" spc="5" dirty="0">
                <a:latin typeface="Times New Roman"/>
                <a:cs typeface="Times New Roman"/>
              </a:rPr>
              <a:t> </a:t>
            </a:r>
            <a:r>
              <a:rPr lang="en-US" sz="2400" dirty="0">
                <a:latin typeface="Times New Roman"/>
                <a:cs typeface="Times New Roman"/>
              </a:rPr>
              <a:t>in post</a:t>
            </a:r>
            <a:r>
              <a:rPr lang="en-US" sz="2400" spc="-15" dirty="0">
                <a:latin typeface="Times New Roman"/>
                <a:cs typeface="Times New Roman"/>
              </a:rPr>
              <a:t> </a:t>
            </a:r>
            <a:r>
              <a:rPr lang="en-US" sz="2400" spc="-5" dirty="0">
                <a:latin typeface="Times New Roman"/>
                <a:cs typeface="Times New Roman"/>
              </a:rPr>
              <a:t>clinical</a:t>
            </a:r>
            <a:r>
              <a:rPr lang="en-US" sz="2400" spc="-15" dirty="0">
                <a:latin typeface="Times New Roman"/>
                <a:cs typeface="Times New Roman"/>
              </a:rPr>
              <a:t> </a:t>
            </a:r>
            <a:r>
              <a:rPr lang="en-US" sz="2400" spc="-10" dirty="0">
                <a:latin typeface="Times New Roman"/>
                <a:cs typeface="Times New Roman"/>
              </a:rPr>
              <a:t>conferences.</a:t>
            </a:r>
            <a:endParaRPr lang="en-US" sz="2400" dirty="0">
              <a:latin typeface="Times New Roman"/>
              <a:cs typeface="Times New Roman"/>
            </a:endParaRPr>
          </a:p>
          <a:p>
            <a:pPr marL="0" indent="0" algn="just">
              <a:lnSpc>
                <a:spcPct val="150000"/>
              </a:lnSpc>
              <a:buNone/>
            </a:pP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30</a:t>
            </a:fld>
            <a:endParaRPr lang="en-US"/>
          </a:p>
        </p:txBody>
      </p:sp>
    </p:spTree>
    <p:extLst>
      <p:ext uri="{BB962C8B-B14F-4D97-AF65-F5344CB8AC3E}">
        <p14:creationId xmlns:p14="http://schemas.microsoft.com/office/powerpoint/2010/main" val="331010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500743" y="1142999"/>
            <a:ext cx="5214257" cy="1888065"/>
          </a:xfrm>
        </p:spPr>
        <p:txBody>
          <a:bodyPr anchor="ctr">
            <a:noAutofit/>
          </a:bodyPr>
          <a:lstStyle/>
          <a:p>
            <a:pPr>
              <a:lnSpc>
                <a:spcPct val="150000"/>
              </a:lnSpc>
            </a:pPr>
            <a:r>
              <a:rPr lang="en-US" sz="2800" b="1" i="1" dirty="0">
                <a:solidFill>
                  <a:schemeClr val="accent3"/>
                </a:solidFill>
              </a:rPr>
              <a:t>Context-dependent item sets con.,</a:t>
            </a:r>
            <a:br>
              <a:rPr lang="en-US" sz="2800" b="1" i="1" dirty="0">
                <a:solidFill>
                  <a:schemeClr val="accent3"/>
                </a:solidFill>
              </a:rPr>
            </a:br>
            <a:endParaRPr lang="en-US" sz="2000" b="1" i="1" dirty="0">
              <a:solidFill>
                <a:schemeClr val="accent3"/>
              </a:solidFill>
            </a:endParaRPr>
          </a:p>
        </p:txBody>
      </p:sp>
      <p:pic>
        <p:nvPicPr>
          <p:cNvPr id="4" name="Content Placeholder 3">
            <a:extLst>
              <a:ext uri="{FF2B5EF4-FFF2-40B4-BE49-F238E27FC236}">
                <a16:creationId xmlns:a16="http://schemas.microsoft.com/office/drawing/2014/main" id="{3ECFF521-26C5-4446-BB3A-B1A21359380C}"/>
              </a:ext>
            </a:extLst>
          </p:cNvPr>
          <p:cNvPicPr>
            <a:picLocks noGrp="1" noChangeAspect="1"/>
          </p:cNvPicPr>
          <p:nvPr>
            <p:ph idx="1"/>
          </p:nvPr>
        </p:nvPicPr>
        <p:blipFill>
          <a:blip r:embed="rId2"/>
          <a:stretch>
            <a:fillRect/>
          </a:stretch>
        </p:blipFill>
        <p:spPr>
          <a:xfrm>
            <a:off x="5829300" y="440871"/>
            <a:ext cx="5861957" cy="5927272"/>
          </a:xfrm>
          <a:prstGeom prst="rect">
            <a:avLst/>
          </a:prstGeom>
        </p:spPr>
      </p:pic>
      <p:sp>
        <p:nvSpPr>
          <p:cNvPr id="3" name="Text Placeholder 2">
            <a:extLst>
              <a:ext uri="{FF2B5EF4-FFF2-40B4-BE49-F238E27FC236}">
                <a16:creationId xmlns:a16="http://schemas.microsoft.com/office/drawing/2014/main" id="{1BAEA91D-B7A6-46EC-8A74-E8C3D4FF6F98}"/>
              </a:ext>
            </a:extLst>
          </p:cNvPr>
          <p:cNvSpPr>
            <a:spLocks noGrp="1"/>
          </p:cNvSpPr>
          <p:nvPr>
            <p:ph type="body" sz="half" idx="2"/>
          </p:nvPr>
        </p:nvSpPr>
        <p:spPr>
          <a:xfrm>
            <a:off x="500743" y="3031064"/>
            <a:ext cx="5328557" cy="2438405"/>
          </a:xfrm>
        </p:spPr>
        <p:txBody>
          <a:bodyPr anchor="ctr">
            <a:normAutofit/>
          </a:bodyPr>
          <a:lstStyle/>
          <a:p>
            <a:r>
              <a:rPr lang="en-US" sz="2800" b="1" dirty="0">
                <a:solidFill>
                  <a:srgbClr val="002060"/>
                </a:solidFill>
              </a:rPr>
              <a:t>Interpretive items on the NCLEX</a:t>
            </a:r>
          </a:p>
          <a:p>
            <a:br>
              <a:rPr lang="en-US" sz="2800" b="1" dirty="0">
                <a:solidFill>
                  <a:srgbClr val="002060"/>
                </a:solidFill>
              </a:rPr>
            </a:br>
            <a:r>
              <a:rPr lang="en-US" sz="2800" b="1" dirty="0">
                <a:solidFill>
                  <a:srgbClr val="002060"/>
                </a:solidFill>
              </a:rPr>
              <a:t>Multiple-response item</a:t>
            </a:r>
            <a:br>
              <a:rPr lang="en-US" sz="2400" b="1" i="1" dirty="0">
                <a:solidFill>
                  <a:schemeClr val="accent3"/>
                </a:solidFill>
              </a:rPr>
            </a:br>
            <a:endParaRPr lang="en-US" sz="2800" dirty="0"/>
          </a:p>
        </p:txBody>
      </p:sp>
      <p:sp>
        <p:nvSpPr>
          <p:cNvPr id="6" name="Slide Number Placeholder 5"/>
          <p:cNvSpPr>
            <a:spLocks noGrp="1"/>
          </p:cNvSpPr>
          <p:nvPr>
            <p:ph type="sldNum" sz="quarter" idx="12"/>
          </p:nvPr>
        </p:nvSpPr>
        <p:spPr/>
        <p:txBody>
          <a:bodyPr/>
          <a:lstStyle/>
          <a:p>
            <a:fld id="{13194DB4-395A-4295-9730-09FF7F373A60}" type="slidenum">
              <a:rPr lang="en-US" smtClean="0"/>
              <a:t>31</a:t>
            </a:fld>
            <a:endParaRPr lang="en-US"/>
          </a:p>
        </p:txBody>
      </p:sp>
    </p:spTree>
    <p:extLst>
      <p:ext uri="{BB962C8B-B14F-4D97-AF65-F5344CB8AC3E}">
        <p14:creationId xmlns:p14="http://schemas.microsoft.com/office/powerpoint/2010/main" val="113188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391886" y="982663"/>
            <a:ext cx="5704113" cy="1777471"/>
          </a:xfrm>
        </p:spPr>
        <p:txBody>
          <a:bodyPr anchor="ctr">
            <a:noAutofit/>
          </a:bodyPr>
          <a:lstStyle/>
          <a:p>
            <a:pPr>
              <a:lnSpc>
                <a:spcPct val="150000"/>
              </a:lnSpc>
            </a:pPr>
            <a:r>
              <a:rPr lang="en-US" sz="2800" b="1" i="1" dirty="0">
                <a:solidFill>
                  <a:schemeClr val="accent3"/>
                </a:solidFill>
              </a:rPr>
              <a:t>Context-dependent item sets con.,</a:t>
            </a:r>
            <a:br>
              <a:rPr lang="en-US" sz="2800" b="1" i="1" dirty="0">
                <a:solidFill>
                  <a:schemeClr val="accent3"/>
                </a:solidFill>
              </a:rPr>
            </a:br>
            <a:endParaRPr lang="en-US" sz="2000" b="1" i="1" dirty="0">
              <a:solidFill>
                <a:schemeClr val="accent3"/>
              </a:solidFill>
            </a:endParaRPr>
          </a:p>
        </p:txBody>
      </p:sp>
      <p:pic>
        <p:nvPicPr>
          <p:cNvPr id="6" name="Content Placeholder 5">
            <a:extLst>
              <a:ext uri="{FF2B5EF4-FFF2-40B4-BE49-F238E27FC236}">
                <a16:creationId xmlns:a16="http://schemas.microsoft.com/office/drawing/2014/main" id="{6A2D0AB3-2896-49A9-B9A4-C2FB49BB2D67}"/>
              </a:ext>
            </a:extLst>
          </p:cNvPr>
          <p:cNvPicPr>
            <a:picLocks noGrp="1" noChangeAspect="1"/>
          </p:cNvPicPr>
          <p:nvPr>
            <p:ph idx="1"/>
          </p:nvPr>
        </p:nvPicPr>
        <p:blipFill>
          <a:blip r:embed="rId2"/>
          <a:stretch>
            <a:fillRect/>
          </a:stretch>
        </p:blipFill>
        <p:spPr>
          <a:xfrm>
            <a:off x="5909917" y="576794"/>
            <a:ext cx="5704113" cy="5775020"/>
          </a:xfrm>
          <a:prstGeom prst="rect">
            <a:avLst/>
          </a:prstGeom>
        </p:spPr>
      </p:pic>
      <p:sp>
        <p:nvSpPr>
          <p:cNvPr id="3" name="Text Placeholder 2">
            <a:extLst>
              <a:ext uri="{FF2B5EF4-FFF2-40B4-BE49-F238E27FC236}">
                <a16:creationId xmlns:a16="http://schemas.microsoft.com/office/drawing/2014/main" id="{7E784274-05B1-4045-8480-1258EEF765A9}"/>
              </a:ext>
            </a:extLst>
          </p:cNvPr>
          <p:cNvSpPr>
            <a:spLocks noGrp="1"/>
          </p:cNvSpPr>
          <p:nvPr>
            <p:ph type="body" sz="half" idx="2"/>
          </p:nvPr>
        </p:nvSpPr>
        <p:spPr>
          <a:xfrm>
            <a:off x="391886" y="3053443"/>
            <a:ext cx="5388427" cy="2416026"/>
          </a:xfrm>
        </p:spPr>
        <p:txBody>
          <a:bodyPr anchor="ctr">
            <a:normAutofit/>
          </a:bodyPr>
          <a:lstStyle/>
          <a:p>
            <a:r>
              <a:rPr lang="en-US" sz="2800" b="1" dirty="0">
                <a:solidFill>
                  <a:srgbClr val="002060"/>
                </a:solidFill>
              </a:rPr>
              <a:t>Interpretive items on the NCLEX</a:t>
            </a:r>
          </a:p>
          <a:p>
            <a:br>
              <a:rPr lang="en-US" sz="2800" b="1" dirty="0">
                <a:solidFill>
                  <a:srgbClr val="002060"/>
                </a:solidFill>
              </a:rPr>
            </a:br>
            <a:r>
              <a:rPr lang="en-US" sz="2800" b="1" dirty="0">
                <a:solidFill>
                  <a:srgbClr val="002060"/>
                </a:solidFill>
              </a:rPr>
              <a:t>Fill-in-the-blank item</a:t>
            </a:r>
            <a:br>
              <a:rPr lang="en-US" sz="2400" b="1" i="1" dirty="0">
                <a:solidFill>
                  <a:schemeClr val="accent3"/>
                </a:solidFill>
              </a:rPr>
            </a:br>
            <a:endParaRPr lang="en-US" sz="2800" dirty="0"/>
          </a:p>
        </p:txBody>
      </p:sp>
      <p:sp>
        <p:nvSpPr>
          <p:cNvPr id="5" name="Slide Number Placeholder 4"/>
          <p:cNvSpPr>
            <a:spLocks noGrp="1"/>
          </p:cNvSpPr>
          <p:nvPr>
            <p:ph type="sldNum" sz="quarter" idx="12"/>
          </p:nvPr>
        </p:nvSpPr>
        <p:spPr/>
        <p:txBody>
          <a:bodyPr/>
          <a:lstStyle/>
          <a:p>
            <a:fld id="{13194DB4-395A-4295-9730-09FF7F373A60}" type="slidenum">
              <a:rPr lang="en-US" smtClean="0"/>
              <a:t>32</a:t>
            </a:fld>
            <a:endParaRPr lang="en-US"/>
          </a:p>
        </p:txBody>
      </p:sp>
    </p:spTree>
    <p:extLst>
      <p:ext uri="{BB962C8B-B14F-4D97-AF65-F5344CB8AC3E}">
        <p14:creationId xmlns:p14="http://schemas.microsoft.com/office/powerpoint/2010/main" val="1124525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386443" y="930729"/>
            <a:ext cx="5197929" cy="1683048"/>
          </a:xfrm>
        </p:spPr>
        <p:txBody>
          <a:bodyPr anchor="t">
            <a:normAutofit fontScale="90000"/>
          </a:bodyPr>
          <a:lstStyle/>
          <a:p>
            <a:pPr>
              <a:lnSpc>
                <a:spcPct val="150000"/>
              </a:lnSpc>
            </a:pPr>
            <a:r>
              <a:rPr lang="en-US" sz="3100" b="1" i="1" dirty="0">
                <a:solidFill>
                  <a:schemeClr val="accent3"/>
                </a:solidFill>
              </a:rPr>
              <a:t>Context-dependent item sets con.,</a:t>
            </a:r>
            <a:br>
              <a:rPr lang="en-US" sz="4000" b="1" i="1" dirty="0">
                <a:solidFill>
                  <a:schemeClr val="accent3"/>
                </a:solidFill>
              </a:rPr>
            </a:br>
            <a:br>
              <a:rPr lang="en-US" sz="3200" b="1" i="1" dirty="0">
                <a:solidFill>
                  <a:schemeClr val="accent3"/>
                </a:solidFill>
              </a:rPr>
            </a:br>
            <a:endParaRPr lang="en-US" b="1" i="1" dirty="0">
              <a:solidFill>
                <a:schemeClr val="accent3"/>
              </a:solidFill>
            </a:endParaRPr>
          </a:p>
        </p:txBody>
      </p:sp>
      <p:pic>
        <p:nvPicPr>
          <p:cNvPr id="3" name="Content Placeholder 2">
            <a:extLst>
              <a:ext uri="{FF2B5EF4-FFF2-40B4-BE49-F238E27FC236}">
                <a16:creationId xmlns:a16="http://schemas.microsoft.com/office/drawing/2014/main" id="{C831E841-214B-49D1-B86F-C5197F2DD4A2}"/>
              </a:ext>
            </a:extLst>
          </p:cNvPr>
          <p:cNvPicPr>
            <a:picLocks noGrp="1" noChangeAspect="1"/>
          </p:cNvPicPr>
          <p:nvPr>
            <p:ph idx="1"/>
          </p:nvPr>
        </p:nvPicPr>
        <p:blipFill>
          <a:blip r:embed="rId2"/>
          <a:stretch>
            <a:fillRect/>
          </a:stretch>
        </p:blipFill>
        <p:spPr>
          <a:xfrm>
            <a:off x="5731329" y="614968"/>
            <a:ext cx="5927271" cy="5628063"/>
          </a:xfrm>
          <a:prstGeom prst="rect">
            <a:avLst/>
          </a:prstGeom>
        </p:spPr>
      </p:pic>
      <p:sp>
        <p:nvSpPr>
          <p:cNvPr id="4" name="Text Placeholder 3">
            <a:extLst>
              <a:ext uri="{FF2B5EF4-FFF2-40B4-BE49-F238E27FC236}">
                <a16:creationId xmlns:a16="http://schemas.microsoft.com/office/drawing/2014/main" id="{440ED1A8-6421-423F-885C-939DD424B9EF}"/>
              </a:ext>
            </a:extLst>
          </p:cNvPr>
          <p:cNvSpPr>
            <a:spLocks noGrp="1"/>
          </p:cNvSpPr>
          <p:nvPr>
            <p:ph type="body" sz="half" idx="2"/>
          </p:nvPr>
        </p:nvSpPr>
        <p:spPr>
          <a:xfrm>
            <a:off x="685800" y="3037113"/>
            <a:ext cx="4898571" cy="2465616"/>
          </a:xfrm>
        </p:spPr>
        <p:txBody>
          <a:bodyPr>
            <a:normAutofit/>
          </a:bodyPr>
          <a:lstStyle/>
          <a:p>
            <a:r>
              <a:rPr lang="en-US" sz="2800" b="1" dirty="0">
                <a:solidFill>
                  <a:srgbClr val="002060"/>
                </a:solidFill>
              </a:rPr>
              <a:t>Interpretive items on the NCLEX</a:t>
            </a:r>
            <a:br>
              <a:rPr lang="en-US" sz="2800" b="1" dirty="0">
                <a:solidFill>
                  <a:srgbClr val="002060"/>
                </a:solidFill>
              </a:rPr>
            </a:br>
            <a:endParaRPr lang="en-US" sz="2800" b="1" dirty="0">
              <a:solidFill>
                <a:srgbClr val="002060"/>
              </a:solidFill>
            </a:endParaRPr>
          </a:p>
          <a:p>
            <a:r>
              <a:rPr lang="en-US" sz="2800" b="1" dirty="0">
                <a:solidFill>
                  <a:srgbClr val="002060"/>
                </a:solidFill>
              </a:rPr>
              <a:t>Hot-spot item</a:t>
            </a:r>
            <a:endParaRPr lang="en-US" sz="2800" dirty="0"/>
          </a:p>
        </p:txBody>
      </p:sp>
      <p:sp>
        <p:nvSpPr>
          <p:cNvPr id="6" name="Slide Number Placeholder 5"/>
          <p:cNvSpPr>
            <a:spLocks noGrp="1"/>
          </p:cNvSpPr>
          <p:nvPr>
            <p:ph type="sldNum" sz="quarter" idx="12"/>
          </p:nvPr>
        </p:nvSpPr>
        <p:spPr/>
        <p:txBody>
          <a:bodyPr/>
          <a:lstStyle/>
          <a:p>
            <a:fld id="{13194DB4-395A-4295-9730-09FF7F373A60}" type="slidenum">
              <a:rPr lang="en-US" smtClean="0"/>
              <a:t>33</a:t>
            </a:fld>
            <a:endParaRPr lang="en-US"/>
          </a:p>
        </p:txBody>
      </p:sp>
    </p:spTree>
    <p:extLst>
      <p:ext uri="{BB962C8B-B14F-4D97-AF65-F5344CB8AC3E}">
        <p14:creationId xmlns:p14="http://schemas.microsoft.com/office/powerpoint/2010/main" val="1164149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342900" y="1388531"/>
            <a:ext cx="5633357" cy="1371603"/>
          </a:xfrm>
        </p:spPr>
        <p:txBody>
          <a:bodyPr anchor="ctr">
            <a:normAutofit fontScale="90000"/>
          </a:bodyPr>
          <a:lstStyle/>
          <a:p>
            <a:pPr>
              <a:lnSpc>
                <a:spcPct val="150000"/>
              </a:lnSpc>
            </a:pPr>
            <a:r>
              <a:rPr lang="en-US" sz="3100" b="1" i="1" dirty="0">
                <a:solidFill>
                  <a:schemeClr val="accent3"/>
                </a:solidFill>
              </a:rPr>
              <a:t>Context-dependent item sets con.,</a:t>
            </a:r>
            <a:br>
              <a:rPr lang="en-US" sz="3100" b="1" i="1" dirty="0">
                <a:solidFill>
                  <a:schemeClr val="accent3"/>
                </a:solidFill>
              </a:rPr>
            </a:br>
            <a:br>
              <a:rPr lang="en-US" sz="3200" b="1" i="1" dirty="0">
                <a:solidFill>
                  <a:schemeClr val="accent3"/>
                </a:solidFill>
              </a:rPr>
            </a:br>
            <a:endParaRPr lang="en-US" b="1" i="1" dirty="0">
              <a:solidFill>
                <a:schemeClr val="accent3"/>
              </a:solidFill>
            </a:endParaRPr>
          </a:p>
        </p:txBody>
      </p:sp>
      <p:pic>
        <p:nvPicPr>
          <p:cNvPr id="3" name="Content Placeholder 2">
            <a:extLst>
              <a:ext uri="{FF2B5EF4-FFF2-40B4-BE49-F238E27FC236}">
                <a16:creationId xmlns:a16="http://schemas.microsoft.com/office/drawing/2014/main" id="{4AA90776-6EF7-44D1-8E7E-2A6B8B6E6D8B}"/>
              </a:ext>
            </a:extLst>
          </p:cNvPr>
          <p:cNvPicPr>
            <a:picLocks noGrp="1" noChangeAspect="1"/>
          </p:cNvPicPr>
          <p:nvPr>
            <p:ph idx="1"/>
          </p:nvPr>
        </p:nvPicPr>
        <p:blipFill>
          <a:blip r:embed="rId2"/>
          <a:stretch>
            <a:fillRect/>
          </a:stretch>
        </p:blipFill>
        <p:spPr>
          <a:xfrm>
            <a:off x="6318913" y="555171"/>
            <a:ext cx="5405001" cy="5731329"/>
          </a:xfrm>
          <a:prstGeom prst="rect">
            <a:avLst/>
          </a:prstGeom>
        </p:spPr>
      </p:pic>
      <p:sp>
        <p:nvSpPr>
          <p:cNvPr id="4" name="Text Placeholder 3">
            <a:extLst>
              <a:ext uri="{FF2B5EF4-FFF2-40B4-BE49-F238E27FC236}">
                <a16:creationId xmlns:a16="http://schemas.microsoft.com/office/drawing/2014/main" id="{86363AA4-9319-4242-A6C6-EF222A204C26}"/>
              </a:ext>
            </a:extLst>
          </p:cNvPr>
          <p:cNvSpPr>
            <a:spLocks noGrp="1"/>
          </p:cNvSpPr>
          <p:nvPr>
            <p:ph type="body" sz="half" idx="2"/>
          </p:nvPr>
        </p:nvSpPr>
        <p:spPr>
          <a:xfrm>
            <a:off x="620486" y="3031065"/>
            <a:ext cx="5078185" cy="2438404"/>
          </a:xfrm>
        </p:spPr>
        <p:txBody>
          <a:bodyPr>
            <a:normAutofit/>
          </a:bodyPr>
          <a:lstStyle/>
          <a:p>
            <a:r>
              <a:rPr lang="en-US" sz="2800" b="1" dirty="0">
                <a:solidFill>
                  <a:srgbClr val="002060"/>
                </a:solidFill>
              </a:rPr>
              <a:t>Interpretive items on the NCLEX</a:t>
            </a:r>
          </a:p>
          <a:p>
            <a:br>
              <a:rPr lang="en-US" sz="2800" b="1" dirty="0">
                <a:solidFill>
                  <a:srgbClr val="002060"/>
                </a:solidFill>
              </a:rPr>
            </a:br>
            <a:r>
              <a:rPr lang="en-US" sz="2800" b="1" dirty="0">
                <a:solidFill>
                  <a:srgbClr val="002060"/>
                </a:solidFill>
              </a:rPr>
              <a:t>Chart/ exhibit item</a:t>
            </a:r>
            <a:endParaRPr lang="en-US" sz="2800" dirty="0"/>
          </a:p>
        </p:txBody>
      </p:sp>
      <p:sp>
        <p:nvSpPr>
          <p:cNvPr id="6" name="Slide Number Placeholder 5"/>
          <p:cNvSpPr>
            <a:spLocks noGrp="1"/>
          </p:cNvSpPr>
          <p:nvPr>
            <p:ph type="sldNum" sz="quarter" idx="12"/>
          </p:nvPr>
        </p:nvSpPr>
        <p:spPr/>
        <p:txBody>
          <a:bodyPr/>
          <a:lstStyle/>
          <a:p>
            <a:fld id="{13194DB4-395A-4295-9730-09FF7F373A60}" type="slidenum">
              <a:rPr lang="en-US" smtClean="0"/>
              <a:t>34</a:t>
            </a:fld>
            <a:endParaRPr lang="en-US"/>
          </a:p>
        </p:txBody>
      </p:sp>
    </p:spTree>
    <p:extLst>
      <p:ext uri="{BB962C8B-B14F-4D97-AF65-F5344CB8AC3E}">
        <p14:creationId xmlns:p14="http://schemas.microsoft.com/office/powerpoint/2010/main" val="621740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10499272"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3. </a:t>
            </a:r>
            <a:r>
              <a:rPr lang="en-US" sz="3600" b="1" dirty="0">
                <a:solidFill>
                  <a:srgbClr val="002060"/>
                </a:solidFill>
              </a:rPr>
              <a:t>Layout</a:t>
            </a:r>
            <a:endParaRPr lang="en-US" b="1" i="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285999"/>
            <a:ext cx="10842172" cy="4114801"/>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It </a:t>
            </a:r>
            <a:r>
              <a:rPr lang="en-US" sz="2800" dirty="0">
                <a:solidFill>
                  <a:srgbClr val="FF0000"/>
                </a:solidFill>
                <a:latin typeface="Times New Roman" panose="02020603050405020304" pitchFamily="18" charset="0"/>
                <a:cs typeface="Times New Roman" panose="02020603050405020304" pitchFamily="18" charset="0"/>
              </a:rPr>
              <a:t>is the way of arranging </a:t>
            </a:r>
            <a:r>
              <a:rPr lang="en-US" sz="2800" dirty="0">
                <a:latin typeface="Times New Roman" panose="02020603050405020304" pitchFamily="18" charset="0"/>
                <a:cs typeface="Times New Roman" panose="02020603050405020304" pitchFamily="18" charset="0"/>
              </a:rPr>
              <a:t>the material and related items on a page, it is important so that it is clear to the students </a:t>
            </a:r>
            <a:r>
              <a:rPr lang="en-US" sz="2800" dirty="0">
                <a:solidFill>
                  <a:srgbClr val="FF0000"/>
                </a:solidFill>
                <a:latin typeface="Times New Roman" panose="02020603050405020304" pitchFamily="18" charset="0"/>
                <a:cs typeface="Times New Roman" panose="02020603050405020304" pitchFamily="18" charset="0"/>
              </a:rPr>
              <a:t>which questions relate </a:t>
            </a:r>
            <a:r>
              <a:rPr lang="en-US" sz="2800" dirty="0">
                <a:latin typeface="Times New Roman" panose="02020603050405020304" pitchFamily="18" charset="0"/>
                <a:cs typeface="Times New Roman" panose="02020603050405020304" pitchFamily="18" charset="0"/>
              </a:rPr>
              <a:t>to the </a:t>
            </a:r>
            <a:r>
              <a:rPr lang="en-US" sz="2800" dirty="0">
                <a:solidFill>
                  <a:srgbClr val="FF0000"/>
                </a:solidFill>
                <a:latin typeface="Times New Roman" panose="02020603050405020304" pitchFamily="18" charset="0"/>
                <a:cs typeface="Times New Roman" panose="02020603050405020304" pitchFamily="18" charset="0"/>
              </a:rPr>
              <a:t>introductory</a:t>
            </a:r>
            <a:r>
              <a:rPr lang="en-US" sz="2800" dirty="0">
                <a:latin typeface="Times New Roman" panose="02020603050405020304" pitchFamily="18" charset="0"/>
                <a:cs typeface="Times New Roman" panose="02020603050405020304" pitchFamily="18" charset="0"/>
              </a:rPr>
              <a:t> material. </a:t>
            </a:r>
          </a:p>
        </p:txBody>
      </p:sp>
      <p:sp>
        <p:nvSpPr>
          <p:cNvPr id="5" name="Slide Number Placeholder 4"/>
          <p:cNvSpPr>
            <a:spLocks noGrp="1"/>
          </p:cNvSpPr>
          <p:nvPr>
            <p:ph type="sldNum" sz="quarter" idx="12"/>
          </p:nvPr>
        </p:nvSpPr>
        <p:spPr/>
        <p:txBody>
          <a:bodyPr/>
          <a:lstStyle/>
          <a:p>
            <a:fld id="{13194DB4-395A-4295-9730-09FF7F373A60}" type="slidenum">
              <a:rPr lang="en-US" smtClean="0"/>
              <a:t>35</a:t>
            </a:fld>
            <a:endParaRPr lang="en-US"/>
          </a:p>
        </p:txBody>
      </p:sp>
    </p:spTree>
    <p:extLst>
      <p:ext uri="{BB962C8B-B14F-4D97-AF65-F5344CB8AC3E}">
        <p14:creationId xmlns:p14="http://schemas.microsoft.com/office/powerpoint/2010/main" val="1960439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chemeClr val="accent3"/>
                </a:solidFill>
              </a:rPr>
              <a:t>Context-dependent item sets con.,</a:t>
            </a:r>
            <a:br>
              <a:rPr lang="en-US" b="1" i="1" dirty="0">
                <a:solidFill>
                  <a:schemeClr val="accent3"/>
                </a:solidFill>
              </a:rPr>
            </a:br>
            <a:r>
              <a:rPr lang="en-US" b="1" i="1" dirty="0">
                <a:solidFill>
                  <a:schemeClr val="accent3"/>
                </a:solidFill>
              </a:rPr>
              <a:t>3. </a:t>
            </a:r>
            <a:r>
              <a:rPr lang="en-US" b="1" dirty="0">
                <a:solidFill>
                  <a:srgbClr val="002060"/>
                </a:solidFill>
              </a:rPr>
              <a:t>Layout</a:t>
            </a:r>
            <a:endParaRPr lang="ar-EG" dirty="0"/>
          </a:p>
        </p:txBody>
      </p:sp>
      <p:sp>
        <p:nvSpPr>
          <p:cNvPr id="3" name="Content Placeholder 2"/>
          <p:cNvSpPr>
            <a:spLocks noGrp="1"/>
          </p:cNvSpPr>
          <p:nvPr>
            <p:ph idx="1"/>
          </p:nvPr>
        </p:nvSpPr>
        <p:spPr>
          <a:xfrm>
            <a:off x="723330" y="2556932"/>
            <a:ext cx="10836323" cy="3691468"/>
          </a:xfrm>
        </p:spPr>
        <p:txBody>
          <a:bodyPr>
            <a:normAutofit fontScale="92500"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A heading should be used to indicate the </a:t>
            </a:r>
            <a:r>
              <a:rPr lang="en-US" sz="2800" dirty="0">
                <a:solidFill>
                  <a:srgbClr val="FF0000"/>
                </a:solidFill>
                <a:latin typeface="Times New Roman" panose="02020603050405020304" pitchFamily="18" charset="0"/>
                <a:cs typeface="Times New Roman" panose="02020603050405020304" pitchFamily="18" charset="0"/>
              </a:rPr>
              <a:t>items that pertain to the introductory material</a:t>
            </a:r>
            <a:r>
              <a:rPr lang="en-US" sz="2800" dirty="0">
                <a:latin typeface="Times New Roman" panose="02020603050405020304" pitchFamily="18" charset="0"/>
                <a:cs typeface="Times New Roman" panose="02020603050405020304" pitchFamily="18" charset="0"/>
              </a:rPr>
              <a:t>, </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*For example, “Questions 1 through 3 refer to the scenario below, </a:t>
            </a:r>
            <a:r>
              <a:rPr lang="en-US" sz="2800" dirty="0">
                <a:solidFill>
                  <a:srgbClr val="FF0000"/>
                </a:solidFill>
                <a:latin typeface="Times New Roman" panose="02020603050405020304" pitchFamily="18" charset="0"/>
                <a:cs typeface="Times New Roman" panose="02020603050405020304" pitchFamily="18" charset="0"/>
              </a:rPr>
              <a:t>the material for interpretation be placed in the center of the page </a:t>
            </a:r>
            <a:r>
              <a:rPr lang="en-US" sz="2800" dirty="0">
                <a:latin typeface="Times New Roman" panose="02020603050405020304" pitchFamily="18" charset="0"/>
                <a:cs typeface="Times New Roman" panose="02020603050405020304" pitchFamily="18" charset="0"/>
              </a:rPr>
              <a:t>so that it is readily apparent to the students. </a:t>
            </a:r>
            <a:r>
              <a:rPr lang="en-US" sz="2800" b="1" dirty="0">
                <a:latin typeface="Times New Roman" panose="02020603050405020304" pitchFamily="18" charset="0"/>
                <a:cs typeface="Times New Roman" panose="02020603050405020304" pitchFamily="18" charset="0"/>
              </a:rPr>
              <a:t>If possible</a:t>
            </a:r>
            <a:r>
              <a:rPr lang="en-US" sz="2800" dirty="0">
                <a:latin typeface="Times New Roman" panose="02020603050405020304" pitchFamily="18" charset="0"/>
                <a:cs typeface="Times New Roman" panose="02020603050405020304" pitchFamily="18" charset="0"/>
              </a:rPr>
              <a:t>, the context and all items pertaining to it should be </a:t>
            </a:r>
            <a:r>
              <a:rPr lang="en-US" sz="2800" b="1" dirty="0">
                <a:latin typeface="Times New Roman" panose="02020603050405020304" pitchFamily="18" charset="0"/>
                <a:cs typeface="Times New Roman" panose="02020603050405020304" pitchFamily="18" charset="0"/>
              </a:rPr>
              <a:t>placed on the same page.</a:t>
            </a:r>
            <a:endParaRPr lang="en-US" sz="2800" b="1" dirty="0">
              <a:solidFill>
                <a:prstClr val="black">
                  <a:lumMod val="85000"/>
                  <a:lumOff val="15000"/>
                </a:prstClr>
              </a:solidFill>
              <a:latin typeface="Times New Roman" panose="02020603050405020304" pitchFamily="18" charset="0"/>
              <a:cs typeface="Times New Roman" panose="02020603050405020304" pitchFamily="18" charset="0"/>
            </a:endParaRPr>
          </a:p>
          <a:p>
            <a:pPr algn="just">
              <a:lnSpc>
                <a:spcPct val="150000"/>
              </a:lnSpc>
            </a:pPr>
            <a:endParaRPr lang="ar-EG"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3194DB4-395A-4295-9730-09FF7F373A60}" type="slidenum">
              <a:rPr lang="en-US" smtClean="0"/>
              <a:t>36</a:t>
            </a:fld>
            <a:endParaRPr lang="en-US"/>
          </a:p>
        </p:txBody>
      </p:sp>
    </p:spTree>
    <p:extLst>
      <p:ext uri="{BB962C8B-B14F-4D97-AF65-F5344CB8AC3E}">
        <p14:creationId xmlns:p14="http://schemas.microsoft.com/office/powerpoint/2010/main" val="10631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3. </a:t>
            </a:r>
            <a:r>
              <a:rPr lang="en-US" sz="3600" b="1" dirty="0">
                <a:solidFill>
                  <a:srgbClr val="002060"/>
                </a:solidFill>
              </a:rPr>
              <a:t>Layout</a:t>
            </a:r>
            <a:br>
              <a:rPr lang="en-US" sz="3200" b="1" i="1" dirty="0">
                <a:solidFill>
                  <a:schemeClr val="accent3"/>
                </a:solidFill>
              </a:rPr>
            </a:br>
            <a:endParaRPr lang="en-US" b="1" i="1" dirty="0">
              <a:solidFill>
                <a:schemeClr val="accent3"/>
              </a:solidFill>
            </a:endParaRPr>
          </a:p>
        </p:txBody>
      </p:sp>
      <p:pic>
        <p:nvPicPr>
          <p:cNvPr id="4" name="Content Placeholder 3">
            <a:extLst>
              <a:ext uri="{FF2B5EF4-FFF2-40B4-BE49-F238E27FC236}">
                <a16:creationId xmlns:a16="http://schemas.microsoft.com/office/drawing/2014/main" id="{0A2196E2-63AC-4A01-B339-5D2BA46E886F}"/>
              </a:ext>
            </a:extLst>
          </p:cNvPr>
          <p:cNvPicPr>
            <a:picLocks noGrp="1" noChangeAspect="1"/>
          </p:cNvPicPr>
          <p:nvPr>
            <p:ph idx="1"/>
          </p:nvPr>
        </p:nvPicPr>
        <p:blipFill rotWithShape="1">
          <a:blip r:embed="rId2"/>
          <a:srcRect t="13492" b="3175"/>
          <a:stretch/>
        </p:blipFill>
        <p:spPr>
          <a:xfrm>
            <a:off x="1012371" y="1937982"/>
            <a:ext cx="10221686" cy="4381175"/>
          </a:xfrm>
          <a:prstGeom prst="rect">
            <a:avLst/>
          </a:prstGeom>
        </p:spPr>
      </p:pic>
      <p:sp>
        <p:nvSpPr>
          <p:cNvPr id="5" name="Slide Number Placeholder 4"/>
          <p:cNvSpPr>
            <a:spLocks noGrp="1"/>
          </p:cNvSpPr>
          <p:nvPr>
            <p:ph type="sldNum" sz="quarter" idx="12"/>
          </p:nvPr>
        </p:nvSpPr>
        <p:spPr/>
        <p:txBody>
          <a:bodyPr/>
          <a:lstStyle/>
          <a:p>
            <a:fld id="{13194DB4-395A-4295-9730-09FF7F373A60}" type="slidenum">
              <a:rPr lang="en-US" smtClean="0"/>
              <a:t>37</a:t>
            </a:fld>
            <a:endParaRPr lang="en-US"/>
          </a:p>
        </p:txBody>
      </p:sp>
    </p:spTree>
    <p:extLst>
      <p:ext uri="{BB962C8B-B14F-4D97-AF65-F5344CB8AC3E}">
        <p14:creationId xmlns:p14="http://schemas.microsoft.com/office/powerpoint/2010/main" val="2431288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3. </a:t>
            </a:r>
            <a:r>
              <a:rPr lang="en-US" sz="3600" b="1" dirty="0">
                <a:solidFill>
                  <a:srgbClr val="002060"/>
                </a:solidFill>
              </a:rPr>
              <a:t>Layout</a:t>
            </a:r>
            <a:br>
              <a:rPr lang="en-US" sz="3200" b="1" i="1" dirty="0">
                <a:solidFill>
                  <a:schemeClr val="accent3"/>
                </a:solidFill>
              </a:rPr>
            </a:br>
            <a:endParaRPr lang="en-US" b="1" i="1" dirty="0">
              <a:solidFill>
                <a:schemeClr val="accent3"/>
              </a:solidFill>
            </a:endParaRPr>
          </a:p>
        </p:txBody>
      </p:sp>
      <p:pic>
        <p:nvPicPr>
          <p:cNvPr id="11" name="Content Placeholder 10">
            <a:extLst>
              <a:ext uri="{FF2B5EF4-FFF2-40B4-BE49-F238E27FC236}">
                <a16:creationId xmlns:a16="http://schemas.microsoft.com/office/drawing/2014/main" id="{8AB18779-55BF-4533-8079-57CC0F00E272}"/>
              </a:ext>
            </a:extLst>
          </p:cNvPr>
          <p:cNvPicPr>
            <a:picLocks noGrp="1" noChangeAspect="1"/>
          </p:cNvPicPr>
          <p:nvPr>
            <p:ph idx="1"/>
          </p:nvPr>
        </p:nvPicPr>
        <p:blipFill rotWithShape="1">
          <a:blip r:embed="rId2"/>
          <a:srcRect l="30711" t="39009" r="32131" b="18776"/>
          <a:stretch/>
        </p:blipFill>
        <p:spPr>
          <a:xfrm>
            <a:off x="1012371" y="1746913"/>
            <a:ext cx="10025743" cy="4490601"/>
          </a:xfrm>
        </p:spPr>
      </p:pic>
      <p:sp>
        <p:nvSpPr>
          <p:cNvPr id="4" name="Slide Number Placeholder 3"/>
          <p:cNvSpPr>
            <a:spLocks noGrp="1"/>
          </p:cNvSpPr>
          <p:nvPr>
            <p:ph type="sldNum" sz="quarter" idx="12"/>
          </p:nvPr>
        </p:nvSpPr>
        <p:spPr/>
        <p:txBody>
          <a:bodyPr/>
          <a:lstStyle/>
          <a:p>
            <a:fld id="{13194DB4-395A-4295-9730-09FF7F373A60}" type="slidenum">
              <a:rPr lang="en-US" smtClean="0"/>
              <a:t>38</a:t>
            </a:fld>
            <a:endParaRPr lang="en-US"/>
          </a:p>
        </p:txBody>
      </p:sp>
    </p:spTree>
    <p:extLst>
      <p:ext uri="{BB962C8B-B14F-4D97-AF65-F5344CB8AC3E}">
        <p14:creationId xmlns:p14="http://schemas.microsoft.com/office/powerpoint/2010/main" val="4042294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4. </a:t>
            </a:r>
            <a:r>
              <a:rPr lang="en-US" sz="3600" b="1" dirty="0">
                <a:solidFill>
                  <a:srgbClr val="002060"/>
                </a:solidFill>
              </a:rPr>
              <a:t>Strategies for writing context-dependent  items</a:t>
            </a:r>
            <a:br>
              <a:rPr lang="en-US" sz="3200" b="1" i="1" dirty="0">
                <a:solidFill>
                  <a:schemeClr val="accent3"/>
                </a:solidFill>
              </a:rPr>
            </a:br>
            <a:endParaRPr lang="en-US" b="1" i="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465615"/>
            <a:ext cx="10842172" cy="3935186"/>
          </a:xfrm>
        </p:spPr>
        <p:txBody>
          <a:bodyPr>
            <a:normAutofit lnSpcReduction="10000"/>
          </a:bodyPr>
          <a:lstStyle/>
          <a:p>
            <a:pPr marL="241300" marR="55880" lvl="0" indent="-228600" algn="just" rtl="0">
              <a:lnSpc>
                <a:spcPct val="140000"/>
              </a:lnSpc>
              <a:spcBef>
                <a:spcPts val="0"/>
              </a:spcBef>
              <a:spcAft>
                <a:spcPts val="0"/>
              </a:spcAft>
              <a:buFont typeface="Arial MT"/>
              <a:buChar char="•"/>
              <a:tabLst>
                <a:tab pos="241300" algn="l"/>
              </a:tabLst>
            </a:pPr>
            <a:r>
              <a:rPr lang="en-US" sz="2400" dirty="0">
                <a:solidFill>
                  <a:prstClr val="black"/>
                </a:solidFill>
                <a:latin typeface="Times New Roman" panose="02020603050405020304" pitchFamily="18" charset="0"/>
                <a:cs typeface="Times New Roman" panose="02020603050405020304" pitchFamily="18" charset="0"/>
              </a:rPr>
              <a:t>The</a:t>
            </a:r>
            <a:r>
              <a:rPr lang="en-US" sz="2400" spc="-15"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first</a:t>
            </a:r>
            <a:r>
              <a:rPr lang="en-US" sz="2400" dirty="0">
                <a:solidFill>
                  <a:prstClr val="black"/>
                </a:solidFill>
                <a:latin typeface="Times New Roman" panose="02020603050405020304" pitchFamily="18" charset="0"/>
                <a:cs typeface="Times New Roman" panose="02020603050405020304" pitchFamily="18" charset="0"/>
              </a:rPr>
              <a:t> step </a:t>
            </a:r>
            <a:r>
              <a:rPr lang="en-US" sz="2400" spc="-5" dirty="0">
                <a:solidFill>
                  <a:prstClr val="black"/>
                </a:solidFill>
                <a:latin typeface="Times New Roman" panose="02020603050405020304" pitchFamily="18" charset="0"/>
                <a:cs typeface="Times New Roman" panose="02020603050405020304" pitchFamily="18" charset="0"/>
              </a:rPr>
              <a:t>is</a:t>
            </a:r>
            <a:r>
              <a:rPr lang="en-US" sz="2400" dirty="0">
                <a:solidFill>
                  <a:prstClr val="black"/>
                </a:solidFill>
                <a:latin typeface="Times New Roman" panose="02020603050405020304" pitchFamily="18" charset="0"/>
                <a:cs typeface="Times New Roman" panose="02020603050405020304" pitchFamily="18" charset="0"/>
              </a:rPr>
              <a:t> to</a:t>
            </a:r>
            <a:r>
              <a:rPr lang="en-US" sz="2400" spc="-25"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draft</a:t>
            </a:r>
            <a:r>
              <a:rPr lang="en-US" sz="2400" spc="1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the</a:t>
            </a:r>
            <a:r>
              <a:rPr lang="en-US" sz="2400" spc="10" dirty="0">
                <a:solidFill>
                  <a:prstClr val="black"/>
                </a:solidFill>
                <a:latin typeface="Times New Roman" panose="02020603050405020304" pitchFamily="18" charset="0"/>
                <a:cs typeface="Times New Roman" panose="02020603050405020304" pitchFamily="18" charset="0"/>
              </a:rPr>
              <a:t> </a:t>
            </a:r>
            <a:r>
              <a:rPr lang="en-US" sz="2400" spc="-20" dirty="0">
                <a:solidFill>
                  <a:srgbClr val="C00000"/>
                </a:solidFill>
                <a:latin typeface="Times New Roman" panose="02020603050405020304" pitchFamily="18" charset="0"/>
                <a:cs typeface="Times New Roman" panose="02020603050405020304" pitchFamily="18" charset="0"/>
              </a:rPr>
              <a:t>types</a:t>
            </a:r>
            <a:r>
              <a:rPr lang="en-US" sz="2400" spc="75"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of </a:t>
            </a:r>
            <a:r>
              <a:rPr lang="en-US" sz="2400" spc="-5" dirty="0">
                <a:solidFill>
                  <a:srgbClr val="C00000"/>
                </a:solidFill>
                <a:latin typeface="Times New Roman" panose="02020603050405020304" pitchFamily="18" charset="0"/>
                <a:cs typeface="Times New Roman" panose="02020603050405020304" pitchFamily="18" charset="0"/>
              </a:rPr>
              <a:t>questions</a:t>
            </a:r>
            <a:r>
              <a:rPr lang="en-US" sz="2400" spc="10" dirty="0">
                <a:solidFill>
                  <a:srgbClr val="C00000"/>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to</a:t>
            </a:r>
            <a:r>
              <a:rPr lang="en-US" sz="2400" spc="-2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be</a:t>
            </a:r>
            <a:r>
              <a:rPr lang="en-US" sz="2400" spc="10"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asked</a:t>
            </a:r>
            <a:r>
              <a:rPr lang="en-US" sz="2400"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about</a:t>
            </a:r>
            <a:r>
              <a:rPr lang="en-US" sz="2400" dirty="0">
                <a:solidFill>
                  <a:prstClr val="black"/>
                </a:solidFill>
                <a:latin typeface="Times New Roman" panose="02020603050405020304" pitchFamily="18" charset="0"/>
                <a:cs typeface="Times New Roman" panose="02020603050405020304" pitchFamily="18" charset="0"/>
              </a:rPr>
              <a:t> the</a:t>
            </a:r>
            <a:r>
              <a:rPr lang="en-US" sz="2400" spc="-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situation,</a:t>
            </a:r>
            <a:r>
              <a:rPr lang="en-US" sz="2400" spc="-2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then to </a:t>
            </a:r>
            <a:r>
              <a:rPr lang="en-US" sz="2400" spc="-585" dirty="0">
                <a:solidFill>
                  <a:prstClr val="black"/>
                </a:solidFill>
                <a:latin typeface="Times New Roman" panose="02020603050405020304" pitchFamily="18" charset="0"/>
                <a:cs typeface="Times New Roman" panose="02020603050405020304" pitchFamily="18" charset="0"/>
              </a:rPr>
              <a:t> </a:t>
            </a:r>
            <a:r>
              <a:rPr lang="en-US" sz="2400" spc="-5" dirty="0">
                <a:solidFill>
                  <a:srgbClr val="C00000"/>
                </a:solidFill>
                <a:latin typeface="Times New Roman" panose="02020603050405020304" pitchFamily="18" charset="0"/>
                <a:cs typeface="Times New Roman" panose="02020603050405020304" pitchFamily="18" charset="0"/>
              </a:rPr>
              <a:t>develop</a:t>
            </a:r>
            <a:r>
              <a:rPr lang="en-US" sz="2400" dirty="0">
                <a:solidFill>
                  <a:srgbClr val="C00000"/>
                </a:solidFill>
                <a:latin typeface="Times New Roman" panose="02020603050405020304" pitchFamily="18" charset="0"/>
                <a:cs typeface="Times New Roman" panose="02020603050405020304" pitchFamily="18" charset="0"/>
              </a:rPr>
              <a:t> a</a:t>
            </a:r>
            <a:r>
              <a:rPr lang="en-US" sz="2400" spc="-10" dirty="0">
                <a:solidFill>
                  <a:srgbClr val="C00000"/>
                </a:solidFill>
                <a:latin typeface="Times New Roman" panose="02020603050405020304" pitchFamily="18" charset="0"/>
                <a:cs typeface="Times New Roman" panose="02020603050405020304" pitchFamily="18" charset="0"/>
              </a:rPr>
              <a:t> </a:t>
            </a:r>
            <a:r>
              <a:rPr lang="en-US" sz="2400" spc="-5" dirty="0">
                <a:solidFill>
                  <a:srgbClr val="C00000"/>
                </a:solidFill>
                <a:latin typeface="Times New Roman" panose="02020603050405020304" pitchFamily="18" charset="0"/>
                <a:cs typeface="Times New Roman" panose="02020603050405020304" pitchFamily="18" charset="0"/>
              </a:rPr>
              <a:t>scenario</a:t>
            </a:r>
            <a:r>
              <a:rPr lang="en-US" sz="2400" spc="30"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to </a:t>
            </a:r>
            <a:r>
              <a:rPr lang="en-US" sz="2400" spc="-5" dirty="0">
                <a:solidFill>
                  <a:srgbClr val="C00000"/>
                </a:solidFill>
                <a:latin typeface="Times New Roman" panose="02020603050405020304" pitchFamily="18" charset="0"/>
                <a:cs typeface="Times New Roman" panose="02020603050405020304" pitchFamily="18" charset="0"/>
              </a:rPr>
              <a:t>provide</a:t>
            </a:r>
            <a:r>
              <a:rPr lang="en-US" sz="2400" spc="-10" dirty="0">
                <a:solidFill>
                  <a:srgbClr val="C00000"/>
                </a:solidFill>
                <a:latin typeface="Times New Roman" panose="02020603050405020304" pitchFamily="18" charset="0"/>
                <a:cs typeface="Times New Roman" panose="02020603050405020304" pitchFamily="18" charset="0"/>
              </a:rPr>
              <a:t> </a:t>
            </a:r>
            <a:r>
              <a:rPr lang="en-US" sz="2400" spc="-5" dirty="0">
                <a:solidFill>
                  <a:srgbClr val="C00000"/>
                </a:solidFill>
                <a:latin typeface="Times New Roman" panose="02020603050405020304" pitchFamily="18" charset="0"/>
                <a:cs typeface="Times New Roman" panose="02020603050405020304" pitchFamily="18" charset="0"/>
              </a:rPr>
              <a:t>essential</a:t>
            </a:r>
            <a:r>
              <a:rPr lang="en-US" sz="2400" spc="10" dirty="0">
                <a:solidFill>
                  <a:srgbClr val="C00000"/>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information</a:t>
            </a:r>
            <a:r>
              <a:rPr lang="en-US" sz="2400" spc="-30"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for</a:t>
            </a:r>
            <a:r>
              <a:rPr lang="en-US" sz="2400" spc="10" dirty="0">
                <a:solidFill>
                  <a:prstClr val="black"/>
                </a:solidFill>
                <a:latin typeface="Times New Roman" panose="02020603050405020304" pitchFamily="18" charset="0"/>
                <a:cs typeface="Times New Roman" panose="02020603050405020304" pitchFamily="18" charset="0"/>
              </a:rPr>
              <a:t> </a:t>
            </a:r>
            <a:r>
              <a:rPr lang="en-US" sz="2400" spc="-10" dirty="0">
                <a:solidFill>
                  <a:prstClr val="black"/>
                </a:solidFill>
                <a:latin typeface="Times New Roman" panose="02020603050405020304" pitchFamily="18" charset="0"/>
                <a:cs typeface="Times New Roman" panose="02020603050405020304" pitchFamily="18" charset="0"/>
              </a:rPr>
              <a:t>analysis.</a:t>
            </a:r>
            <a:endParaRPr lang="en-US" sz="2400" dirty="0">
              <a:solidFill>
                <a:prstClr val="black"/>
              </a:solidFill>
              <a:latin typeface="Times New Roman" panose="02020603050405020304" pitchFamily="18" charset="0"/>
              <a:cs typeface="Times New Roman" panose="02020603050405020304" pitchFamily="18" charset="0"/>
            </a:endParaRPr>
          </a:p>
          <a:p>
            <a:pPr marL="241300" marR="161925" lvl="0" indent="-228600" algn="just" rtl="0">
              <a:lnSpc>
                <a:spcPct val="140000"/>
              </a:lnSpc>
              <a:spcBef>
                <a:spcPts val="0"/>
              </a:spcBef>
              <a:spcAft>
                <a:spcPts val="0"/>
              </a:spcAft>
              <a:buFont typeface="Arial MT"/>
              <a:buChar char="•"/>
              <a:tabLst>
                <a:tab pos="241300" algn="l"/>
              </a:tabLst>
            </a:pPr>
            <a:r>
              <a:rPr lang="en-US" sz="2400" spc="-30" dirty="0">
                <a:solidFill>
                  <a:prstClr val="black"/>
                </a:solidFill>
                <a:latin typeface="Times New Roman" panose="02020603050405020304" pitchFamily="18" charset="0"/>
                <a:cs typeface="Times New Roman" panose="02020603050405020304" pitchFamily="18" charset="0"/>
              </a:rPr>
              <a:t>If</a:t>
            </a:r>
            <a:r>
              <a:rPr lang="en-US" sz="2400" spc="6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the</a:t>
            </a:r>
            <a:r>
              <a:rPr lang="en-US" sz="2400" spc="-5" dirty="0">
                <a:solidFill>
                  <a:prstClr val="black"/>
                </a:solidFill>
                <a:latin typeface="Times New Roman" panose="02020603050405020304" pitchFamily="18" charset="0"/>
                <a:cs typeface="Times New Roman" panose="02020603050405020304" pitchFamily="18" charset="0"/>
              </a:rPr>
              <a:t> scenario</a:t>
            </a:r>
            <a:r>
              <a:rPr lang="en-US" sz="2400" dirty="0">
                <a:solidFill>
                  <a:prstClr val="black"/>
                </a:solidFill>
                <a:latin typeface="Times New Roman" panose="02020603050405020304" pitchFamily="18" charset="0"/>
                <a:cs typeface="Times New Roman" panose="02020603050405020304" pitchFamily="18" charset="0"/>
              </a:rPr>
              <a:t> is</a:t>
            </a:r>
            <a:r>
              <a:rPr lang="en-US" sz="2400" spc="10" dirty="0">
                <a:solidFill>
                  <a:prstClr val="black"/>
                </a:solidFill>
                <a:latin typeface="Times New Roman" panose="02020603050405020304" pitchFamily="18" charset="0"/>
                <a:cs typeface="Times New Roman" panose="02020603050405020304" pitchFamily="18" charset="0"/>
              </a:rPr>
              <a:t> </a:t>
            </a:r>
            <a:r>
              <a:rPr lang="en-US" sz="2400" spc="-10" dirty="0">
                <a:solidFill>
                  <a:prstClr val="black"/>
                </a:solidFill>
                <a:latin typeface="Times New Roman" panose="02020603050405020304" pitchFamily="18" charset="0"/>
                <a:cs typeface="Times New Roman" panose="02020603050405020304" pitchFamily="18" charset="0"/>
              </a:rPr>
              <a:t>designed</a:t>
            </a:r>
            <a:r>
              <a:rPr lang="en-US" sz="2400" spc="1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on</a:t>
            </a:r>
            <a:r>
              <a:rPr lang="en-US" sz="2400" spc="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the</a:t>
            </a:r>
            <a:r>
              <a:rPr lang="en-US" sz="2400" spc="-5" dirty="0">
                <a:solidFill>
                  <a:prstClr val="black"/>
                </a:solidFill>
                <a:latin typeface="Times New Roman" panose="02020603050405020304" pitchFamily="18" charset="0"/>
                <a:cs typeface="Times New Roman" panose="02020603050405020304" pitchFamily="18" charset="0"/>
              </a:rPr>
              <a:t> basis</a:t>
            </a:r>
            <a:r>
              <a:rPr lang="en-US" sz="2400" dirty="0">
                <a:solidFill>
                  <a:prstClr val="black"/>
                </a:solidFill>
                <a:latin typeface="Times New Roman" panose="02020603050405020304" pitchFamily="18" charset="0"/>
                <a:cs typeface="Times New Roman" panose="02020603050405020304" pitchFamily="18" charset="0"/>
              </a:rPr>
              <a:t> of</a:t>
            </a:r>
            <a:r>
              <a:rPr lang="en-US" sz="2400" spc="5" dirty="0">
                <a:solidFill>
                  <a:prstClr val="black"/>
                </a:solidFill>
                <a:latin typeface="Times New Roman" panose="02020603050405020304" pitchFamily="18" charset="0"/>
                <a:cs typeface="Times New Roman" panose="02020603050405020304" pitchFamily="18" charset="0"/>
              </a:rPr>
              <a:t> </a:t>
            </a:r>
            <a:r>
              <a:rPr lang="en-US" sz="2400" b="1" spc="-5" dirty="0">
                <a:solidFill>
                  <a:prstClr val="black"/>
                </a:solidFill>
                <a:latin typeface="Times New Roman" panose="02020603050405020304" pitchFamily="18" charset="0"/>
                <a:cs typeface="Times New Roman" panose="02020603050405020304" pitchFamily="18" charset="0"/>
              </a:rPr>
              <a:t>clinical</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spc="-5" dirty="0">
                <a:solidFill>
                  <a:prstClr val="black"/>
                </a:solidFill>
                <a:latin typeface="Times New Roman" panose="02020603050405020304" pitchFamily="18" charset="0"/>
                <a:cs typeface="Times New Roman" panose="02020603050405020304" pitchFamily="18" charset="0"/>
              </a:rPr>
              <a:t>practice</a:t>
            </a:r>
            <a:r>
              <a:rPr lang="en-US" sz="2400" spc="-5" dirty="0">
                <a:solidFill>
                  <a:prstClr val="black"/>
                </a:solidFill>
                <a:latin typeface="Times New Roman" panose="02020603050405020304" pitchFamily="18" charset="0"/>
                <a:cs typeface="Times New Roman" panose="02020603050405020304" pitchFamily="18" charset="0"/>
              </a:rPr>
              <a:t>,</a:t>
            </a:r>
            <a:r>
              <a:rPr lang="en-US" sz="2400" spc="5"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students</a:t>
            </a:r>
            <a:r>
              <a:rPr lang="en-US" sz="2400" dirty="0">
                <a:solidFill>
                  <a:prstClr val="black"/>
                </a:solidFill>
                <a:latin typeface="Times New Roman" panose="02020603050405020304" pitchFamily="18" charset="0"/>
                <a:cs typeface="Times New Roman" panose="02020603050405020304" pitchFamily="18" charset="0"/>
              </a:rPr>
              <a:t> may</a:t>
            </a:r>
            <a:r>
              <a:rPr lang="en-US" sz="2400" spc="-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be</a:t>
            </a:r>
            <a:r>
              <a:rPr lang="en-US" sz="2400" spc="-10"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asked</a:t>
            </a:r>
            <a:r>
              <a:rPr lang="en-US" sz="2400" spc="1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to </a:t>
            </a:r>
            <a:r>
              <a:rPr lang="en-US" sz="2400" spc="-585" dirty="0">
                <a:solidFill>
                  <a:prstClr val="black"/>
                </a:solidFill>
                <a:latin typeface="Times New Roman" panose="02020603050405020304" pitchFamily="18" charset="0"/>
                <a:cs typeface="Times New Roman" panose="02020603050405020304" pitchFamily="18" charset="0"/>
              </a:rPr>
              <a:t> </a:t>
            </a:r>
            <a:r>
              <a:rPr lang="en-US" sz="2400" spc="-15" dirty="0">
                <a:solidFill>
                  <a:srgbClr val="C00000"/>
                </a:solidFill>
                <a:latin typeface="Times New Roman" panose="02020603050405020304" pitchFamily="18" charset="0"/>
                <a:cs typeface="Times New Roman" panose="02020603050405020304" pitchFamily="18" charset="0"/>
              </a:rPr>
              <a:t>analyze</a:t>
            </a:r>
            <a:r>
              <a:rPr lang="en-US" sz="2400" spc="65" dirty="0">
                <a:solidFill>
                  <a:srgbClr val="C00000"/>
                </a:solidFill>
                <a:latin typeface="Times New Roman" panose="02020603050405020304" pitchFamily="18" charset="0"/>
                <a:cs typeface="Times New Roman" panose="02020603050405020304" pitchFamily="18" charset="0"/>
              </a:rPr>
              <a:t> </a:t>
            </a:r>
            <a:r>
              <a:rPr lang="en-US" sz="2400" spc="-5" dirty="0">
                <a:solidFill>
                  <a:srgbClr val="C00000"/>
                </a:solidFill>
                <a:latin typeface="Times New Roman" panose="02020603050405020304" pitchFamily="18" charset="0"/>
                <a:cs typeface="Times New Roman" panose="02020603050405020304" pitchFamily="18" charset="0"/>
              </a:rPr>
              <a:t>data,</a:t>
            </a:r>
            <a:r>
              <a:rPr lang="en-US" sz="2400" spc="5" dirty="0">
                <a:solidFill>
                  <a:srgbClr val="C00000"/>
                </a:solidFill>
                <a:latin typeface="Times New Roman" panose="02020603050405020304" pitchFamily="18" charset="0"/>
                <a:cs typeface="Times New Roman" panose="02020603050405020304" pitchFamily="18" charset="0"/>
              </a:rPr>
              <a:t> </a:t>
            </a:r>
            <a:r>
              <a:rPr lang="en-US" sz="2400" spc="-5" dirty="0">
                <a:solidFill>
                  <a:srgbClr val="C00000"/>
                </a:solidFill>
                <a:latin typeface="Times New Roman" panose="02020603050405020304" pitchFamily="18" charset="0"/>
                <a:cs typeface="Times New Roman" panose="02020603050405020304" pitchFamily="18" charset="0"/>
              </a:rPr>
              <a:t>interpret </a:t>
            </a:r>
            <a:r>
              <a:rPr lang="en-US" sz="2400" dirty="0">
                <a:solidFill>
                  <a:prstClr val="black"/>
                </a:solidFill>
                <a:latin typeface="Times New Roman" panose="02020603050405020304" pitchFamily="18" charset="0"/>
                <a:cs typeface="Times New Roman" panose="02020603050405020304" pitchFamily="18" charset="0"/>
              </a:rPr>
              <a:t>the</a:t>
            </a:r>
            <a:r>
              <a:rPr lang="en-US" sz="2400" spc="-5" dirty="0">
                <a:solidFill>
                  <a:prstClr val="black"/>
                </a:solidFill>
                <a:latin typeface="Times New Roman" panose="02020603050405020304" pitchFamily="18" charset="0"/>
                <a:cs typeface="Times New Roman" panose="02020603050405020304" pitchFamily="18" charset="0"/>
              </a:rPr>
              <a:t> scenario,</a:t>
            </a:r>
            <a:r>
              <a:rPr lang="en-US" sz="2400" spc="20" dirty="0">
                <a:solidFill>
                  <a:prstClr val="black"/>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identify</a:t>
            </a:r>
            <a:r>
              <a:rPr lang="en-US" sz="2400" spc="-20" dirty="0">
                <a:solidFill>
                  <a:srgbClr val="FF0000"/>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patient</a:t>
            </a:r>
            <a:r>
              <a:rPr lang="en-US" sz="2400" spc="-15"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problems,</a:t>
            </a:r>
            <a:r>
              <a:rPr lang="en-US" sz="2400" spc="20" dirty="0">
                <a:solidFill>
                  <a:prstClr val="black"/>
                </a:solidFill>
                <a:latin typeface="Times New Roman" panose="02020603050405020304" pitchFamily="18" charset="0"/>
                <a:cs typeface="Times New Roman" panose="02020603050405020304" pitchFamily="18" charset="0"/>
              </a:rPr>
              <a:t> </a:t>
            </a:r>
            <a:r>
              <a:rPr lang="en-US" sz="2400" spc="-5" dirty="0">
                <a:solidFill>
                  <a:srgbClr val="C00000"/>
                </a:solidFill>
                <a:latin typeface="Times New Roman" panose="02020603050405020304" pitchFamily="18" charset="0"/>
                <a:cs typeface="Times New Roman" panose="02020603050405020304" pitchFamily="18" charset="0"/>
              </a:rPr>
              <a:t>decide</a:t>
            </a:r>
            <a:r>
              <a:rPr lang="en-US" sz="2400" spc="25" dirty="0">
                <a:solidFill>
                  <a:srgbClr val="FF0000"/>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on</a:t>
            </a:r>
            <a:r>
              <a:rPr lang="en-US" sz="2400" spc="5"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nursing </a:t>
            </a:r>
            <a:r>
              <a:rPr lang="en-US" sz="2400"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interventions,</a:t>
            </a:r>
            <a:r>
              <a:rPr lang="en-US" sz="2400" spc="-15" dirty="0">
                <a:solidFill>
                  <a:prstClr val="black"/>
                </a:solidFill>
                <a:latin typeface="Times New Roman" panose="02020603050405020304" pitchFamily="18" charset="0"/>
                <a:cs typeface="Times New Roman" panose="02020603050405020304" pitchFamily="18" charset="0"/>
              </a:rPr>
              <a:t> </a:t>
            </a:r>
            <a:r>
              <a:rPr lang="en-US" sz="2400" spc="-5" dirty="0">
                <a:solidFill>
                  <a:srgbClr val="C00000"/>
                </a:solidFill>
                <a:latin typeface="Times New Roman" panose="02020603050405020304" pitchFamily="18" charset="0"/>
                <a:cs typeface="Times New Roman" panose="02020603050405020304" pitchFamily="18" charset="0"/>
              </a:rPr>
              <a:t>evaluate</a:t>
            </a:r>
            <a:r>
              <a:rPr lang="en-US" sz="2400" spc="20" dirty="0">
                <a:solidFill>
                  <a:srgbClr val="FF0000"/>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outcomes</a:t>
            </a:r>
            <a:r>
              <a:rPr lang="en-US" sz="2400" spc="-1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of</a:t>
            </a:r>
            <a:r>
              <a:rPr lang="en-US" sz="2400" spc="20" dirty="0">
                <a:solidFill>
                  <a:prstClr val="black"/>
                </a:solidFill>
                <a:latin typeface="Times New Roman" panose="02020603050405020304" pitchFamily="18" charset="0"/>
                <a:cs typeface="Times New Roman" panose="02020603050405020304" pitchFamily="18" charset="0"/>
              </a:rPr>
              <a:t> </a:t>
            </a:r>
            <a:r>
              <a:rPr lang="en-US" sz="2400" spc="-10" dirty="0">
                <a:solidFill>
                  <a:prstClr val="black"/>
                </a:solidFill>
                <a:latin typeface="Times New Roman" panose="02020603050405020304" pitchFamily="18" charset="0"/>
                <a:cs typeface="Times New Roman" panose="02020603050405020304" pitchFamily="18" charset="0"/>
              </a:rPr>
              <a:t>care,</a:t>
            </a:r>
            <a:r>
              <a:rPr lang="en-US" sz="2400" spc="30"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and</a:t>
            </a:r>
            <a:r>
              <a:rPr lang="en-US" sz="2400" spc="-25" dirty="0">
                <a:solidFill>
                  <a:prstClr val="black"/>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examine</a:t>
            </a:r>
            <a:r>
              <a:rPr lang="en-US" sz="2400" spc="-25" dirty="0">
                <a:solidFill>
                  <a:srgbClr val="FF0000"/>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ethical</a:t>
            </a:r>
            <a:r>
              <a:rPr lang="en-US" sz="2400" dirty="0">
                <a:solidFill>
                  <a:prstClr val="black"/>
                </a:solidFill>
                <a:latin typeface="Times New Roman" panose="02020603050405020304" pitchFamily="18" charset="0"/>
                <a:cs typeface="Times New Roman" panose="02020603050405020304" pitchFamily="18" charset="0"/>
              </a:rPr>
              <a:t> issues,</a:t>
            </a:r>
            <a:r>
              <a:rPr lang="en-US" sz="2400" spc="5" dirty="0">
                <a:solidFill>
                  <a:prstClr val="black"/>
                </a:solidFill>
                <a:latin typeface="Times New Roman" panose="02020603050405020304" pitchFamily="18" charset="0"/>
                <a:cs typeface="Times New Roman" panose="02020603050405020304" pitchFamily="18" charset="0"/>
              </a:rPr>
              <a:t> </a:t>
            </a:r>
            <a:r>
              <a:rPr lang="en-US" sz="2400" spc="-5" dirty="0">
                <a:solidFill>
                  <a:prstClr val="black"/>
                </a:solidFill>
                <a:latin typeface="Times New Roman" panose="02020603050405020304" pitchFamily="18" charset="0"/>
                <a:cs typeface="Times New Roman" panose="02020603050405020304" pitchFamily="18" charset="0"/>
              </a:rPr>
              <a:t>among</a:t>
            </a:r>
            <a:r>
              <a:rPr lang="en-US" sz="2400" spc="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other </a:t>
            </a:r>
            <a:r>
              <a:rPr lang="en-US" sz="2400" spc="5"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tasks.</a:t>
            </a:r>
          </a:p>
          <a:p>
            <a:pPr marL="241300" marR="5080" lvl="0" indent="-228600" algn="just" rtl="0">
              <a:lnSpc>
                <a:spcPct val="143700"/>
              </a:lnSpc>
              <a:spcBef>
                <a:spcPts val="0"/>
              </a:spcBef>
              <a:spcAft>
                <a:spcPts val="0"/>
              </a:spcAft>
              <a:buFont typeface="Arial MT"/>
              <a:buChar char="•"/>
              <a:tabLst>
                <a:tab pos="316865" algn="l"/>
                <a:tab pos="317500" algn="l"/>
              </a:tabLst>
            </a:pPr>
            <a:r>
              <a:rPr lang="en-US" dirty="0">
                <a:solidFill>
                  <a:prstClr val="black"/>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case method uses a short clinical scenario followed by one or more open-ended questions.</a:t>
            </a:r>
            <a:endPar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39</a:t>
            </a:fld>
            <a:endParaRPr lang="en-US"/>
          </a:p>
        </p:txBody>
      </p:sp>
    </p:spTree>
    <p:extLst>
      <p:ext uri="{BB962C8B-B14F-4D97-AF65-F5344CB8AC3E}">
        <p14:creationId xmlns:p14="http://schemas.microsoft.com/office/powerpoint/2010/main" val="31860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402-5315-47BE-B9BE-C64F11C1DC0C}"/>
              </a:ext>
            </a:extLst>
          </p:cNvPr>
          <p:cNvSpPr>
            <a:spLocks noGrp="1"/>
          </p:cNvSpPr>
          <p:nvPr>
            <p:ph type="title"/>
          </p:nvPr>
        </p:nvSpPr>
        <p:spPr/>
        <p:txBody>
          <a:bodyPr/>
          <a:lstStyle/>
          <a:p>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Outlines con.,</a:t>
            </a:r>
            <a:endParaRPr lang="en-US" dirty="0"/>
          </a:p>
        </p:txBody>
      </p:sp>
      <p:sp>
        <p:nvSpPr>
          <p:cNvPr id="3" name="Content Placeholder 2">
            <a:extLst>
              <a:ext uri="{FF2B5EF4-FFF2-40B4-BE49-F238E27FC236}">
                <a16:creationId xmlns:a16="http://schemas.microsoft.com/office/drawing/2014/main" id="{A5F5726B-F75E-4772-A62C-2E1442C325C3}"/>
              </a:ext>
            </a:extLst>
          </p:cNvPr>
          <p:cNvSpPr>
            <a:spLocks noGrp="1"/>
          </p:cNvSpPr>
          <p:nvPr>
            <p:ph idx="1"/>
          </p:nvPr>
        </p:nvSpPr>
        <p:spPr>
          <a:xfrm>
            <a:off x="783770" y="2498271"/>
            <a:ext cx="10368643" cy="3837215"/>
          </a:xfrm>
        </p:spPr>
        <p:txBody>
          <a:bodyPr>
            <a:normAutofit/>
          </a:bodyPr>
          <a:lstStyle/>
          <a:p>
            <a:r>
              <a:rPr lang="en-US" dirty="0"/>
              <a:t>Context-Dependent Item Sets</a:t>
            </a:r>
          </a:p>
          <a:p>
            <a:pPr marL="0" indent="0">
              <a:buNone/>
            </a:pPr>
            <a:r>
              <a:rPr lang="en-US" dirty="0"/>
              <a:t>         - Writing Context-Dependent Item Sets</a:t>
            </a:r>
          </a:p>
          <a:p>
            <a:pPr marL="0" indent="0">
              <a:buNone/>
            </a:pPr>
            <a:r>
              <a:rPr lang="en-US" dirty="0"/>
              <a:t>         - Interpretive Items on the NCLEX</a:t>
            </a:r>
          </a:p>
          <a:p>
            <a:pPr marL="0" indent="0">
              <a:buNone/>
            </a:pPr>
            <a:r>
              <a:rPr lang="en-US" dirty="0"/>
              <a:t>         - Layout</a:t>
            </a:r>
          </a:p>
          <a:p>
            <a:pPr marL="0" indent="0">
              <a:buNone/>
            </a:pPr>
            <a:r>
              <a:rPr lang="en-US" dirty="0"/>
              <a:t>         - Strategies for Writing Context-Dependent Items</a:t>
            </a:r>
          </a:p>
          <a:p>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4</a:t>
            </a:fld>
            <a:endParaRPr lang="en-US"/>
          </a:p>
        </p:txBody>
      </p:sp>
    </p:spTree>
    <p:extLst>
      <p:ext uri="{BB962C8B-B14F-4D97-AF65-F5344CB8AC3E}">
        <p14:creationId xmlns:p14="http://schemas.microsoft.com/office/powerpoint/2010/main" val="648132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ED4-FC62-4A57-ACA2-259E049B00AD}"/>
              </a:ext>
            </a:extLst>
          </p:cNvPr>
          <p:cNvSpPr>
            <a:spLocks noGrp="1"/>
          </p:cNvSpPr>
          <p:nvPr>
            <p:ph type="title"/>
          </p:nvPr>
        </p:nvSpPr>
        <p:spPr>
          <a:xfrm>
            <a:off x="1012371" y="800100"/>
            <a:ext cx="9884227" cy="1485899"/>
          </a:xfrm>
        </p:spPr>
        <p:txBody>
          <a:bodyPr>
            <a:normAutofit fontScale="90000"/>
          </a:bodyPr>
          <a:lstStyle/>
          <a:p>
            <a:pPr>
              <a:lnSpc>
                <a:spcPct val="150000"/>
              </a:lnSpc>
            </a:pPr>
            <a:r>
              <a:rPr lang="en-US" sz="3600" b="1" i="1" dirty="0">
                <a:solidFill>
                  <a:schemeClr val="accent3"/>
                </a:solidFill>
              </a:rPr>
              <a:t>Context-dependent item sets con.,</a:t>
            </a:r>
            <a:br>
              <a:rPr lang="en-US" sz="3600" b="1" i="1" dirty="0">
                <a:solidFill>
                  <a:schemeClr val="accent3"/>
                </a:solidFill>
              </a:rPr>
            </a:br>
            <a:r>
              <a:rPr lang="en-US" sz="3600" b="1" i="1" dirty="0">
                <a:solidFill>
                  <a:schemeClr val="accent3"/>
                </a:solidFill>
              </a:rPr>
              <a:t>4. </a:t>
            </a:r>
            <a:r>
              <a:rPr lang="en-US" sz="3600" b="1" dirty="0">
                <a:solidFill>
                  <a:srgbClr val="002060"/>
                </a:solidFill>
              </a:rPr>
              <a:t>Strategies for writing context-dependent  items</a:t>
            </a:r>
            <a:br>
              <a:rPr lang="en-US" sz="3200" b="1" i="1" dirty="0">
                <a:solidFill>
                  <a:schemeClr val="accent3"/>
                </a:solidFill>
              </a:rPr>
            </a:br>
            <a:endParaRPr lang="en-US" b="1" i="1" dirty="0">
              <a:solidFill>
                <a:schemeClr val="accent3"/>
              </a:solidFill>
            </a:endParaRPr>
          </a:p>
        </p:txBody>
      </p:sp>
      <p:sp>
        <p:nvSpPr>
          <p:cNvPr id="3" name="Content Placeholder 2">
            <a:extLst>
              <a:ext uri="{FF2B5EF4-FFF2-40B4-BE49-F238E27FC236}">
                <a16:creationId xmlns:a16="http://schemas.microsoft.com/office/drawing/2014/main" id="{5815D58D-5E73-4641-9E01-1886426BC69F}"/>
              </a:ext>
            </a:extLst>
          </p:cNvPr>
          <p:cNvSpPr>
            <a:spLocks noGrp="1"/>
          </p:cNvSpPr>
          <p:nvPr>
            <p:ph idx="1"/>
          </p:nvPr>
        </p:nvSpPr>
        <p:spPr>
          <a:xfrm>
            <a:off x="669471" y="2465615"/>
            <a:ext cx="10842172" cy="3935186"/>
          </a:xfrm>
        </p:spPr>
        <p:txBody>
          <a:bodyPr>
            <a:normAutofit lnSpcReduction="10000"/>
          </a:bodyPr>
          <a:lstStyle/>
          <a:p>
            <a:pPr marL="241300" marR="55880" lvl="0" indent="-228600" algn="just" rtl="0">
              <a:lnSpc>
                <a:spcPct val="140000"/>
              </a:lnSpc>
              <a:spcBef>
                <a:spcPts val="0"/>
              </a:spcBef>
              <a:spcAft>
                <a:spcPts val="0"/>
              </a:spcAft>
              <a:buFont typeface="Arial MT"/>
              <a:buChar char="•"/>
              <a:tabLst>
                <a:tab pos="241300" algn="l"/>
              </a:tabLst>
            </a:pPr>
            <a:r>
              <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The teacher should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check the terminology used</a:t>
            </a:r>
            <a:r>
              <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particularly with beginning students. The situation should be of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reasonable length </a:t>
            </a:r>
            <a:r>
              <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without extending the students’ reading time unnecessarily.</a:t>
            </a:r>
          </a:p>
          <a:p>
            <a:pPr marL="241300" marR="55880" lvl="0" indent="-228600" algn="just" rtl="0">
              <a:lnSpc>
                <a:spcPct val="140000"/>
              </a:lnSpc>
              <a:spcBef>
                <a:spcPts val="0"/>
              </a:spcBef>
              <a:spcAft>
                <a:spcPts val="0"/>
              </a:spcAft>
              <a:buFont typeface="Arial MT"/>
              <a:buChar char="•"/>
              <a:tabLst>
                <a:tab pos="241300" algn="l"/>
              </a:tabLst>
            </a:pPr>
            <a:r>
              <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Questions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should evaluate students' ability to apply learned principles </a:t>
            </a:r>
            <a:r>
              <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without original  thinking, using structured problems and clearly defined situations.</a:t>
            </a:r>
          </a:p>
          <a:p>
            <a:pPr marL="241300" marR="55880" lvl="0" indent="-228600" algn="just" rtl="0">
              <a:lnSpc>
                <a:spcPct val="140000"/>
              </a:lnSpc>
              <a:spcBef>
                <a:spcPts val="0"/>
              </a:spcBef>
              <a:spcAft>
                <a:spcPts val="0"/>
              </a:spcAft>
              <a:buFont typeface="Arial MT"/>
              <a:buChar char="•"/>
              <a:tabLst>
                <a:tab pos="241300" algn="l"/>
              </a:tabLst>
            </a:pPr>
            <a:r>
              <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The teacher should provide clear scoring methods, restrictions, and evaluation criteria for  context-dependent items,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allowing students to evaluate each other's participation in  various activities.</a:t>
            </a:r>
          </a:p>
          <a:p>
            <a:pPr marL="241300" marR="55880" lvl="0" indent="-228600" algn="just" rtl="0">
              <a:lnSpc>
                <a:spcPct val="140000"/>
              </a:lnSpc>
              <a:spcBef>
                <a:spcPts val="0"/>
              </a:spcBef>
              <a:spcAft>
                <a:spcPts val="0"/>
              </a:spcAft>
              <a:buFont typeface="Arial MT"/>
              <a:buChar char="•"/>
              <a:tabLst>
                <a:tab pos="241300" algn="l"/>
              </a:tabLst>
            </a:pPr>
            <a:endPar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40</a:t>
            </a:fld>
            <a:endParaRPr lang="en-US"/>
          </a:p>
        </p:txBody>
      </p:sp>
    </p:spTree>
    <p:extLst>
      <p:ext uri="{BB962C8B-B14F-4D97-AF65-F5344CB8AC3E}">
        <p14:creationId xmlns:p14="http://schemas.microsoft.com/office/powerpoint/2010/main" val="1788145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9700-7ABE-494B-A7A7-7BBD3C8C7978}"/>
              </a:ext>
            </a:extLst>
          </p:cNvPr>
          <p:cNvSpPr>
            <a:spLocks noGrp="1"/>
          </p:cNvSpPr>
          <p:nvPr>
            <p:ph type="title"/>
          </p:nvPr>
        </p:nvSpPr>
        <p:spPr/>
        <p:txBody>
          <a:bodyPr>
            <a:noAutofit/>
          </a:bodyPr>
          <a:lstStyle/>
          <a:p>
            <a:r>
              <a:rPr lang="en-US" sz="3200" b="1" i="1" spc="-5" dirty="0">
                <a:solidFill>
                  <a:schemeClr val="accent3"/>
                </a:solidFill>
              </a:rPr>
              <a:t>Assessment</a:t>
            </a:r>
            <a:r>
              <a:rPr lang="en-US" sz="3200" b="1" i="1" spc="20" dirty="0">
                <a:solidFill>
                  <a:schemeClr val="accent3"/>
                </a:solidFill>
              </a:rPr>
              <a:t> </a:t>
            </a:r>
            <a:r>
              <a:rPr lang="en-US" sz="3200" b="1" i="1" spc="-5" dirty="0">
                <a:solidFill>
                  <a:schemeClr val="accent3"/>
                </a:solidFill>
              </a:rPr>
              <a:t>methods </a:t>
            </a:r>
            <a:r>
              <a:rPr lang="en-US" sz="3200" b="1" i="1" dirty="0">
                <a:solidFill>
                  <a:schemeClr val="accent3"/>
                </a:solidFill>
              </a:rPr>
              <a:t>for</a:t>
            </a:r>
            <a:r>
              <a:rPr lang="en-US" sz="3200" b="1" i="1" spc="-80" dirty="0">
                <a:solidFill>
                  <a:schemeClr val="accent3"/>
                </a:solidFill>
              </a:rPr>
              <a:t> </a:t>
            </a:r>
            <a:r>
              <a:rPr lang="en-US" sz="3200" b="1" i="1" spc="-5" dirty="0">
                <a:solidFill>
                  <a:schemeClr val="accent3"/>
                </a:solidFill>
              </a:rPr>
              <a:t>higher</a:t>
            </a:r>
            <a:r>
              <a:rPr lang="en-US" sz="3200" b="1" i="1" spc="-65" dirty="0">
                <a:solidFill>
                  <a:schemeClr val="accent3"/>
                </a:solidFill>
              </a:rPr>
              <a:t> </a:t>
            </a:r>
            <a:r>
              <a:rPr lang="en-US" sz="3200" b="1" i="1" dirty="0">
                <a:solidFill>
                  <a:schemeClr val="accent3"/>
                </a:solidFill>
              </a:rPr>
              <a:t>level </a:t>
            </a:r>
            <a:r>
              <a:rPr lang="en-US" sz="3200" b="1" i="1" spc="-885" dirty="0">
                <a:solidFill>
                  <a:schemeClr val="accent3"/>
                </a:solidFill>
              </a:rPr>
              <a:t> </a:t>
            </a:r>
            <a:r>
              <a:rPr lang="en-US" sz="3200" b="1" i="1" spc="-5" dirty="0">
                <a:solidFill>
                  <a:schemeClr val="accent3"/>
                </a:solidFill>
              </a:rPr>
              <a:t>cognitive skills</a:t>
            </a:r>
            <a:endParaRPr lang="en-US" sz="3200" b="1" i="1" dirty="0">
              <a:solidFill>
                <a:schemeClr val="accent3"/>
              </a:solidFill>
            </a:endParaRPr>
          </a:p>
        </p:txBody>
      </p:sp>
      <p:sp>
        <p:nvSpPr>
          <p:cNvPr id="3" name="Content Placeholder 2">
            <a:extLst>
              <a:ext uri="{FF2B5EF4-FFF2-40B4-BE49-F238E27FC236}">
                <a16:creationId xmlns:a16="http://schemas.microsoft.com/office/drawing/2014/main" id="{3D6DAD9D-E8AB-44E9-87DF-83AB3EEDB0E8}"/>
              </a:ext>
            </a:extLst>
          </p:cNvPr>
          <p:cNvSpPr>
            <a:spLocks noGrp="1"/>
          </p:cNvSpPr>
          <p:nvPr>
            <p:ph idx="1"/>
          </p:nvPr>
        </p:nvSpPr>
        <p:spPr>
          <a:xfrm>
            <a:off x="587829" y="2465614"/>
            <a:ext cx="10956471" cy="3820886"/>
          </a:xfrm>
        </p:spPr>
        <p:txBody>
          <a:bodyPr>
            <a:normAutofit lnSpcReduction="10000"/>
          </a:bodyPr>
          <a:lstStyle/>
          <a:p>
            <a:pPr marL="0" marR="5080" indent="0" algn="l" rtl="0">
              <a:lnSpc>
                <a:spcPct val="150000"/>
              </a:lnSpc>
              <a:spcBef>
                <a:spcPts val="440"/>
              </a:spcBef>
              <a:buNone/>
            </a:pPr>
            <a:r>
              <a:rPr lang="en-US" sz="2400" dirty="0">
                <a:latin typeface="Times New Roman"/>
                <a:cs typeface="Times New Roman"/>
              </a:rPr>
              <a:t>The context-dependent </a:t>
            </a:r>
            <a:r>
              <a:rPr lang="en-US" sz="2400" spc="5" dirty="0">
                <a:latin typeface="Times New Roman"/>
                <a:cs typeface="Times New Roman"/>
              </a:rPr>
              <a:t>item sets </a:t>
            </a:r>
            <a:r>
              <a:rPr lang="en-US" sz="2400" dirty="0">
                <a:latin typeface="Times New Roman"/>
                <a:cs typeface="Times New Roman"/>
              </a:rPr>
              <a:t>provide </a:t>
            </a:r>
            <a:r>
              <a:rPr lang="en-US" sz="2400" spc="5" dirty="0">
                <a:latin typeface="Times New Roman"/>
                <a:cs typeface="Times New Roman"/>
              </a:rPr>
              <a:t>one </a:t>
            </a:r>
            <a:r>
              <a:rPr lang="en-US" sz="2400" spc="-5" dirty="0">
                <a:latin typeface="Times New Roman"/>
                <a:cs typeface="Times New Roman"/>
              </a:rPr>
              <a:t>means </a:t>
            </a:r>
            <a:r>
              <a:rPr lang="en-US" sz="2400" dirty="0">
                <a:solidFill>
                  <a:schemeClr val="tx1"/>
                </a:solidFill>
                <a:latin typeface="Times New Roman"/>
                <a:cs typeface="Times New Roman"/>
              </a:rPr>
              <a:t>of </a:t>
            </a:r>
            <a:r>
              <a:rPr lang="en-US" sz="2400" spc="5" dirty="0">
                <a:solidFill>
                  <a:schemeClr val="tx1"/>
                </a:solidFill>
                <a:latin typeface="Times New Roman"/>
                <a:cs typeface="Times New Roman"/>
              </a:rPr>
              <a:t> </a:t>
            </a:r>
            <a:r>
              <a:rPr lang="en-US" sz="2400" dirty="0">
                <a:solidFill>
                  <a:schemeClr val="tx1"/>
                </a:solidFill>
                <a:latin typeface="Times New Roman"/>
                <a:cs typeface="Times New Roman"/>
              </a:rPr>
              <a:t>assessing</a:t>
            </a:r>
            <a:r>
              <a:rPr lang="en-US" sz="2400" spc="-5" dirty="0">
                <a:solidFill>
                  <a:schemeClr val="tx1"/>
                </a:solidFill>
                <a:latin typeface="Times New Roman"/>
                <a:cs typeface="Times New Roman"/>
              </a:rPr>
              <a:t> higher</a:t>
            </a:r>
            <a:r>
              <a:rPr lang="en-US" sz="2400" spc="-50" dirty="0">
                <a:solidFill>
                  <a:schemeClr val="tx1"/>
                </a:solidFill>
                <a:latin typeface="Times New Roman"/>
                <a:cs typeface="Times New Roman"/>
              </a:rPr>
              <a:t> </a:t>
            </a:r>
            <a:r>
              <a:rPr lang="en-US" sz="2400" spc="5" dirty="0">
                <a:solidFill>
                  <a:schemeClr val="tx1"/>
                </a:solidFill>
                <a:latin typeface="Times New Roman"/>
                <a:cs typeface="Times New Roman"/>
              </a:rPr>
              <a:t>level</a:t>
            </a:r>
            <a:r>
              <a:rPr lang="en-US" sz="2400" spc="-60" dirty="0">
                <a:solidFill>
                  <a:schemeClr val="tx1"/>
                </a:solidFill>
                <a:latin typeface="Times New Roman"/>
                <a:cs typeface="Times New Roman"/>
              </a:rPr>
              <a:t> </a:t>
            </a:r>
            <a:r>
              <a:rPr lang="en-US" sz="2400" dirty="0">
                <a:solidFill>
                  <a:schemeClr val="tx1"/>
                </a:solidFill>
                <a:latin typeface="Times New Roman"/>
                <a:cs typeface="Times New Roman"/>
              </a:rPr>
              <a:t>cognitive</a:t>
            </a:r>
            <a:r>
              <a:rPr lang="en-US" sz="2400" spc="-90" dirty="0">
                <a:solidFill>
                  <a:schemeClr val="tx1"/>
                </a:solidFill>
                <a:latin typeface="Times New Roman"/>
                <a:cs typeface="Times New Roman"/>
              </a:rPr>
              <a:t> </a:t>
            </a:r>
            <a:r>
              <a:rPr lang="en-US" sz="2400" dirty="0">
                <a:solidFill>
                  <a:schemeClr val="tx1"/>
                </a:solidFill>
                <a:latin typeface="Times New Roman"/>
                <a:cs typeface="Times New Roman"/>
              </a:rPr>
              <a:t>skills,</a:t>
            </a:r>
            <a:r>
              <a:rPr lang="en-US" sz="2400" spc="-20" dirty="0">
                <a:solidFill>
                  <a:srgbClr val="4471C4"/>
                </a:solidFill>
                <a:latin typeface="Times New Roman"/>
                <a:cs typeface="Times New Roman"/>
              </a:rPr>
              <a:t> </a:t>
            </a:r>
            <a:r>
              <a:rPr lang="en-US" sz="2400" spc="5" dirty="0">
                <a:latin typeface="Times New Roman"/>
                <a:cs typeface="Times New Roman"/>
              </a:rPr>
              <a:t>other</a:t>
            </a:r>
            <a:r>
              <a:rPr lang="en-US" sz="2400" spc="-40" dirty="0">
                <a:latin typeface="Times New Roman"/>
                <a:cs typeface="Times New Roman"/>
              </a:rPr>
              <a:t> </a:t>
            </a:r>
            <a:r>
              <a:rPr lang="en-US" sz="2400" dirty="0">
                <a:latin typeface="Times New Roman"/>
                <a:cs typeface="Times New Roman"/>
              </a:rPr>
              <a:t>methods</a:t>
            </a:r>
            <a:r>
              <a:rPr lang="en-US" sz="2400" spc="-30" dirty="0">
                <a:latin typeface="Times New Roman"/>
                <a:cs typeface="Times New Roman"/>
              </a:rPr>
              <a:t> </a:t>
            </a:r>
            <a:r>
              <a:rPr lang="en-US" sz="2400" dirty="0">
                <a:latin typeface="Times New Roman"/>
                <a:cs typeface="Times New Roman"/>
              </a:rPr>
              <a:t>are </a:t>
            </a:r>
            <a:r>
              <a:rPr lang="en-US" sz="2400" spc="-685" dirty="0">
                <a:latin typeface="Times New Roman"/>
                <a:cs typeface="Times New Roman"/>
              </a:rPr>
              <a:t> </a:t>
            </a:r>
            <a:r>
              <a:rPr lang="en-US" sz="2400" dirty="0">
                <a:latin typeface="Times New Roman"/>
                <a:cs typeface="Times New Roman"/>
              </a:rPr>
              <a:t>available </a:t>
            </a:r>
            <a:r>
              <a:rPr lang="en-US" sz="2400" spc="5" dirty="0">
                <a:latin typeface="Times New Roman"/>
                <a:cs typeface="Times New Roman"/>
              </a:rPr>
              <a:t>for this </a:t>
            </a:r>
            <a:r>
              <a:rPr lang="en-US" sz="2400" dirty="0">
                <a:latin typeface="Times New Roman"/>
                <a:cs typeface="Times New Roman"/>
              </a:rPr>
              <a:t>purpose. Those alternate </a:t>
            </a:r>
            <a:r>
              <a:rPr lang="en-US" sz="2400" spc="5" dirty="0">
                <a:latin typeface="Times New Roman"/>
                <a:cs typeface="Times New Roman"/>
              </a:rPr>
              <a:t>approaches </a:t>
            </a:r>
            <a:r>
              <a:rPr lang="en-US" sz="2400" spc="10" dirty="0">
                <a:latin typeface="Times New Roman"/>
                <a:cs typeface="Times New Roman"/>
              </a:rPr>
              <a:t> </a:t>
            </a:r>
            <a:r>
              <a:rPr lang="en-US" sz="2400" dirty="0">
                <a:latin typeface="Times New Roman"/>
                <a:cs typeface="Times New Roman"/>
              </a:rPr>
              <a:t>include:</a:t>
            </a:r>
          </a:p>
          <a:p>
            <a:pPr marL="469900" indent="-457200" algn="l" rtl="0">
              <a:lnSpc>
                <a:spcPct val="100000"/>
              </a:lnSpc>
              <a:spcBef>
                <a:spcPts val="715"/>
              </a:spcBef>
              <a:buFont typeface="+mj-lt"/>
              <a:buAutoNum type="arabicPeriod"/>
              <a:tabLst>
                <a:tab pos="316865" algn="l"/>
                <a:tab pos="317500" algn="l"/>
              </a:tabLst>
            </a:pPr>
            <a:r>
              <a:rPr lang="en-US" sz="2400" spc="-5" dirty="0">
                <a:latin typeface="Times New Roman"/>
                <a:cs typeface="Times New Roman"/>
              </a:rPr>
              <a:t>Case method,</a:t>
            </a:r>
            <a:r>
              <a:rPr lang="en-US" sz="2400" spc="15" dirty="0">
                <a:latin typeface="Times New Roman"/>
                <a:cs typeface="Times New Roman"/>
              </a:rPr>
              <a:t> </a:t>
            </a:r>
            <a:r>
              <a:rPr lang="en-US" sz="2400" spc="-5" dirty="0">
                <a:latin typeface="Times New Roman"/>
                <a:cs typeface="Times New Roman"/>
              </a:rPr>
              <a:t>case</a:t>
            </a:r>
            <a:r>
              <a:rPr lang="en-US" sz="2400" spc="-10" dirty="0">
                <a:latin typeface="Times New Roman"/>
                <a:cs typeface="Times New Roman"/>
              </a:rPr>
              <a:t> </a:t>
            </a:r>
            <a:r>
              <a:rPr lang="en-US" sz="2400" spc="-25" dirty="0">
                <a:latin typeface="Times New Roman"/>
                <a:cs typeface="Times New Roman"/>
              </a:rPr>
              <a:t>study,</a:t>
            </a:r>
            <a:r>
              <a:rPr lang="en-US" sz="2400" spc="20" dirty="0">
                <a:latin typeface="Times New Roman"/>
                <a:cs typeface="Times New Roman"/>
              </a:rPr>
              <a:t> </a:t>
            </a:r>
            <a:r>
              <a:rPr lang="en-US" sz="2400" dirty="0">
                <a:latin typeface="Times New Roman"/>
                <a:cs typeface="Times New Roman"/>
              </a:rPr>
              <a:t>and</a:t>
            </a:r>
            <a:r>
              <a:rPr lang="en-US" sz="2400" spc="-25" dirty="0">
                <a:latin typeface="Times New Roman"/>
                <a:cs typeface="Times New Roman"/>
              </a:rPr>
              <a:t> </a:t>
            </a:r>
            <a:r>
              <a:rPr lang="en-US" sz="2400" dirty="0">
                <a:latin typeface="Times New Roman"/>
                <a:cs typeface="Times New Roman"/>
              </a:rPr>
              <a:t>unfolding</a:t>
            </a:r>
            <a:r>
              <a:rPr lang="en-US" sz="2400" spc="-50" dirty="0">
                <a:latin typeface="Times New Roman"/>
                <a:cs typeface="Times New Roman"/>
              </a:rPr>
              <a:t> </a:t>
            </a:r>
            <a:r>
              <a:rPr lang="en-US" sz="2400" spc="-5" dirty="0">
                <a:latin typeface="Times New Roman"/>
                <a:cs typeface="Times New Roman"/>
              </a:rPr>
              <a:t>cases</a:t>
            </a:r>
            <a:endParaRPr lang="en-US" sz="2400" dirty="0">
              <a:latin typeface="Times New Roman"/>
              <a:cs typeface="Times New Roman"/>
            </a:endParaRPr>
          </a:p>
          <a:p>
            <a:pPr marL="469900" indent="-457200" algn="l" rtl="0">
              <a:lnSpc>
                <a:spcPct val="100000"/>
              </a:lnSpc>
              <a:spcBef>
                <a:spcPts val="725"/>
              </a:spcBef>
              <a:buFont typeface="+mj-lt"/>
              <a:buAutoNum type="arabicPeriod"/>
              <a:tabLst>
                <a:tab pos="316865" algn="l"/>
                <a:tab pos="317500" algn="l"/>
              </a:tabLst>
            </a:pPr>
            <a:r>
              <a:rPr lang="en-US" sz="2400" dirty="0">
                <a:latin typeface="Times New Roman"/>
                <a:cs typeface="Times New Roman"/>
              </a:rPr>
              <a:t>Discussion</a:t>
            </a:r>
          </a:p>
          <a:p>
            <a:pPr marL="469900" indent="-457200" algn="l" rtl="0">
              <a:lnSpc>
                <a:spcPct val="100000"/>
              </a:lnSpc>
              <a:spcBef>
                <a:spcPts val="720"/>
              </a:spcBef>
              <a:buFont typeface="+mj-lt"/>
              <a:buAutoNum type="arabicPeriod"/>
              <a:tabLst>
                <a:tab pos="316865" algn="l"/>
                <a:tab pos="317500" algn="l"/>
              </a:tabLst>
            </a:pPr>
            <a:r>
              <a:rPr lang="en-US" sz="2400" spc="-5" dirty="0">
                <a:latin typeface="Times New Roman"/>
                <a:cs typeface="Times New Roman"/>
              </a:rPr>
              <a:t>Debate</a:t>
            </a:r>
            <a:endParaRPr lang="en-US" sz="2400" dirty="0">
              <a:latin typeface="Times New Roman"/>
              <a:cs typeface="Times New Roman"/>
            </a:endParaRPr>
          </a:p>
          <a:p>
            <a:pPr marL="469900" indent="-457200" algn="l" rtl="0">
              <a:lnSpc>
                <a:spcPct val="100000"/>
              </a:lnSpc>
              <a:spcBef>
                <a:spcPts val="695"/>
              </a:spcBef>
              <a:buFont typeface="+mj-lt"/>
              <a:buAutoNum type="arabicPeriod"/>
              <a:tabLst>
                <a:tab pos="241300" algn="l"/>
              </a:tabLst>
            </a:pPr>
            <a:r>
              <a:rPr lang="en-US" sz="2400" spc="-5" dirty="0">
                <a:latin typeface="Times New Roman"/>
                <a:cs typeface="Times New Roman"/>
              </a:rPr>
              <a:t>Multimedia</a:t>
            </a:r>
            <a:endParaRPr lang="en-US" sz="2400" dirty="0">
              <a:latin typeface="Times New Roman"/>
              <a:cs typeface="Times New Roman"/>
            </a:endParaRPr>
          </a:p>
          <a:p>
            <a:pPr marL="469900" indent="-457200" algn="l" rtl="0">
              <a:lnSpc>
                <a:spcPct val="100000"/>
              </a:lnSpc>
              <a:spcBef>
                <a:spcPts val="725"/>
              </a:spcBef>
              <a:buFont typeface="+mj-lt"/>
              <a:buAutoNum type="arabicPeriod"/>
              <a:tabLst>
                <a:tab pos="241300" algn="l"/>
              </a:tabLst>
            </a:pPr>
            <a:r>
              <a:rPr lang="en-US" sz="2400" spc="-5" dirty="0">
                <a:latin typeface="Times New Roman"/>
                <a:cs typeface="Times New Roman"/>
              </a:rPr>
              <a:t>Short</a:t>
            </a:r>
            <a:r>
              <a:rPr lang="en-US" sz="2400" spc="-15" dirty="0">
                <a:latin typeface="Times New Roman"/>
                <a:cs typeface="Times New Roman"/>
              </a:rPr>
              <a:t> </a:t>
            </a:r>
            <a:r>
              <a:rPr lang="en-US" sz="2400" spc="-5" dirty="0">
                <a:latin typeface="Times New Roman"/>
                <a:cs typeface="Times New Roman"/>
              </a:rPr>
              <a:t>written</a:t>
            </a:r>
            <a:r>
              <a:rPr lang="en-US" sz="2400" spc="-10" dirty="0">
                <a:latin typeface="Times New Roman"/>
                <a:cs typeface="Times New Roman"/>
              </a:rPr>
              <a:t> </a:t>
            </a:r>
            <a:r>
              <a:rPr lang="en-US" sz="2400" spc="-5" dirty="0">
                <a:latin typeface="Times New Roman"/>
                <a:cs typeface="Times New Roman"/>
              </a:rPr>
              <a:t>assignment</a:t>
            </a:r>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41</a:t>
            </a:fld>
            <a:endParaRPr lang="en-US"/>
          </a:p>
        </p:txBody>
      </p:sp>
      <p:pic>
        <p:nvPicPr>
          <p:cNvPr id="6" name="object 6"/>
          <p:cNvPicPr/>
          <p:nvPr/>
        </p:nvPicPr>
        <p:blipFill>
          <a:blip r:embed="rId2" cstate="print"/>
          <a:stretch>
            <a:fillRect/>
          </a:stretch>
        </p:blipFill>
        <p:spPr>
          <a:xfrm>
            <a:off x="8361425" y="3835021"/>
            <a:ext cx="3182875" cy="2133979"/>
          </a:xfrm>
          <a:prstGeom prst="rect">
            <a:avLst/>
          </a:prstGeom>
        </p:spPr>
      </p:pic>
    </p:spTree>
    <p:extLst>
      <p:ext uri="{BB962C8B-B14F-4D97-AF65-F5344CB8AC3E}">
        <p14:creationId xmlns:p14="http://schemas.microsoft.com/office/powerpoint/2010/main" val="167132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2965032"/>
              </p:ext>
            </p:extLst>
          </p:nvPr>
        </p:nvGraphicFramePr>
        <p:xfrm>
          <a:off x="0" y="-1"/>
          <a:ext cx="12192000" cy="8491929"/>
        </p:xfrm>
        <a:graphic>
          <a:graphicData uri="http://schemas.openxmlformats.org/drawingml/2006/table">
            <a:tbl>
              <a:tblPr rtl="1" firstRow="1" bandRow="1">
                <a:tableStyleId>{5C22544A-7EE6-4342-B048-85BDC9FD1C3A}</a:tableStyleId>
              </a:tblPr>
              <a:tblGrid>
                <a:gridCol w="6432645">
                  <a:extLst>
                    <a:ext uri="{9D8B030D-6E8A-4147-A177-3AD203B41FA5}">
                      <a16:colId xmlns:a16="http://schemas.microsoft.com/office/drawing/2014/main" val="3030842371"/>
                    </a:ext>
                  </a:extLst>
                </a:gridCol>
                <a:gridCol w="2770495">
                  <a:extLst>
                    <a:ext uri="{9D8B030D-6E8A-4147-A177-3AD203B41FA5}">
                      <a16:colId xmlns:a16="http://schemas.microsoft.com/office/drawing/2014/main" val="545437981"/>
                    </a:ext>
                  </a:extLst>
                </a:gridCol>
                <a:gridCol w="2988860">
                  <a:extLst>
                    <a:ext uri="{9D8B030D-6E8A-4147-A177-3AD203B41FA5}">
                      <a16:colId xmlns:a16="http://schemas.microsoft.com/office/drawing/2014/main" val="24973938"/>
                    </a:ext>
                  </a:extLst>
                </a:gridCol>
              </a:tblGrid>
              <a:tr h="447184">
                <a:tc>
                  <a:txBody>
                    <a:bodyPr/>
                    <a:lstStyle/>
                    <a:p>
                      <a:pPr rtl="1"/>
                      <a:r>
                        <a:rPr lang="en-US" sz="2000" b="1" dirty="0">
                          <a:latin typeface="Times New Roman" panose="02020603050405020304" pitchFamily="18" charset="0"/>
                          <a:cs typeface="Times New Roman" panose="02020603050405020304" pitchFamily="18" charset="0"/>
                        </a:rPr>
                        <a:t>Unfolding</a:t>
                      </a:r>
                      <a:r>
                        <a:rPr lang="en-US" sz="2000" b="1" baseline="0" dirty="0">
                          <a:latin typeface="Times New Roman" panose="02020603050405020304" pitchFamily="18" charset="0"/>
                          <a:cs typeface="Times New Roman" panose="02020603050405020304" pitchFamily="18" charset="0"/>
                        </a:rPr>
                        <a:t> case</a:t>
                      </a:r>
                      <a:endParaRPr lang="ar-EG" sz="2000" b="1" dirty="0">
                        <a:latin typeface="Times New Roman" panose="02020603050405020304" pitchFamily="18" charset="0"/>
                        <a:cs typeface="Times New Roman" panose="02020603050405020304" pitchFamily="18" charset="0"/>
                      </a:endParaRPr>
                    </a:p>
                  </a:txBody>
                  <a:tcPr/>
                </a:tc>
                <a:tc>
                  <a:txBody>
                    <a:bodyPr/>
                    <a:lstStyle/>
                    <a:p>
                      <a:pPr rtl="1"/>
                      <a:r>
                        <a:rPr lang="en-US" sz="2000" b="1" dirty="0">
                          <a:latin typeface="Times New Roman" panose="02020603050405020304" pitchFamily="18" charset="0"/>
                          <a:cs typeface="Times New Roman" panose="02020603050405020304" pitchFamily="18" charset="0"/>
                        </a:rPr>
                        <a:t>Case study </a:t>
                      </a:r>
                      <a:endParaRPr lang="ar-EG" sz="2000" b="1" dirty="0">
                        <a:latin typeface="Times New Roman" panose="02020603050405020304" pitchFamily="18" charset="0"/>
                        <a:cs typeface="Times New Roman" panose="02020603050405020304" pitchFamily="18" charset="0"/>
                      </a:endParaRPr>
                    </a:p>
                  </a:txBody>
                  <a:tcPr/>
                </a:tc>
                <a:tc>
                  <a:txBody>
                    <a:bodyPr/>
                    <a:lstStyle/>
                    <a:p>
                      <a:pPr rtl="1"/>
                      <a:r>
                        <a:rPr lang="en-US" sz="2000" b="1" dirty="0">
                          <a:latin typeface="Times New Roman" panose="02020603050405020304" pitchFamily="18" charset="0"/>
                          <a:cs typeface="Times New Roman" panose="02020603050405020304" pitchFamily="18" charset="0"/>
                        </a:rPr>
                        <a:t>Case method</a:t>
                      </a:r>
                      <a:endParaRPr lang="ar-EG"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4751471"/>
                  </a:ext>
                </a:extLst>
              </a:tr>
              <a:tr h="1194488">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This method also enables students to identify </a:t>
                      </a:r>
                      <a:r>
                        <a:rPr lang="en-US" sz="1600" b="1" dirty="0">
                          <a:solidFill>
                            <a:srgbClr val="FF0000"/>
                          </a:solidFill>
                          <a:latin typeface="Times New Roman" panose="02020603050405020304" pitchFamily="18" charset="0"/>
                          <a:cs typeface="Times New Roman" panose="02020603050405020304" pitchFamily="18" charset="0"/>
                        </a:rPr>
                        <a:t>the most salient aspects of a case,</a:t>
                      </a:r>
                      <a:r>
                        <a:rPr lang="en-US" sz="1600" b="1" dirty="0">
                          <a:latin typeface="Times New Roman" panose="02020603050405020304" pitchFamily="18" charset="0"/>
                          <a:cs typeface="Times New Roman" panose="02020603050405020304" pitchFamily="18" charset="0"/>
                        </a:rPr>
                        <a:t> develop their </a:t>
                      </a:r>
                      <a:r>
                        <a:rPr lang="en-US" sz="1600" b="1" dirty="0">
                          <a:solidFill>
                            <a:srgbClr val="FF0000"/>
                          </a:solidFill>
                          <a:latin typeface="Times New Roman" panose="02020603050405020304" pitchFamily="18" charset="0"/>
                          <a:cs typeface="Times New Roman" panose="02020603050405020304" pitchFamily="18" charset="0"/>
                        </a:rPr>
                        <a:t>clinical imagination</a:t>
                      </a:r>
                      <a:r>
                        <a:rPr lang="en-US" sz="1600" b="1" dirty="0">
                          <a:latin typeface="Times New Roman" panose="02020603050405020304" pitchFamily="18" charset="0"/>
                          <a:cs typeface="Times New Roman" panose="02020603050405020304" pitchFamily="18" charset="0"/>
                        </a:rPr>
                        <a:t>, and begin to think like a nurse.</a:t>
                      </a:r>
                      <a:endParaRPr lang="ar-EG" sz="1600" b="1" dirty="0">
                        <a:latin typeface="Times New Roman" panose="02020603050405020304" pitchFamily="18" charset="0"/>
                        <a:cs typeface="Times New Roman" panose="02020603050405020304" pitchFamily="18" charset="0"/>
                      </a:endParaRPr>
                    </a:p>
                    <a:p>
                      <a:pPr rtl="1"/>
                      <a:endParaRPr lang="ar-EG" sz="16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A case study provides a </a:t>
                      </a:r>
                      <a:r>
                        <a:rPr lang="en-US" sz="1600" b="1" dirty="0">
                          <a:solidFill>
                            <a:srgbClr val="FF0000"/>
                          </a:solidFill>
                          <a:latin typeface="Times New Roman" panose="02020603050405020304" pitchFamily="18" charset="0"/>
                          <a:cs typeface="Times New Roman" panose="02020603050405020304" pitchFamily="18" charset="0"/>
                        </a:rPr>
                        <a:t>hypothetical or real-life </a:t>
                      </a:r>
                      <a:r>
                        <a:rPr lang="en-US" sz="1600" b="1" dirty="0">
                          <a:latin typeface="Times New Roman" panose="02020603050405020304" pitchFamily="18" charset="0"/>
                          <a:cs typeface="Times New Roman" panose="02020603050405020304" pitchFamily="18" charset="0"/>
                        </a:rPr>
                        <a:t>situation for students to analyze and then arrive at varied decisions.</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6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students analyze a clinical scenario and answer related questions.</a:t>
                      </a:r>
                    </a:p>
                    <a:p>
                      <a:pPr algn="l" rtl="1"/>
                      <a:endParaRPr lang="ar-EG" sz="1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1269736"/>
                  </a:ext>
                </a:extLst>
              </a:tr>
              <a:tr h="1546755">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Unfolding includes </a:t>
                      </a:r>
                      <a:r>
                        <a:rPr lang="en-US" sz="1600" b="1" u="sng" dirty="0">
                          <a:latin typeface="Times New Roman" panose="02020603050405020304" pitchFamily="18" charset="0"/>
                          <a:cs typeface="Times New Roman" panose="02020603050405020304" pitchFamily="18" charset="0"/>
                        </a:rPr>
                        <a:t>at least three paragraphs </a:t>
                      </a:r>
                      <a:r>
                        <a:rPr lang="en-US" sz="1600" b="1" dirty="0">
                          <a:latin typeface="Times New Roman" panose="02020603050405020304" pitchFamily="18" charset="0"/>
                          <a:cs typeface="Times New Roman" panose="02020603050405020304" pitchFamily="18" charset="0"/>
                        </a:rPr>
                        <a:t>for analysis and discussion by students.</a:t>
                      </a:r>
                    </a:p>
                    <a:p>
                      <a:pPr rtl="1"/>
                      <a:endParaRPr lang="ar-EG" sz="16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students are able </a:t>
                      </a:r>
                      <a:r>
                        <a:rPr lang="en-US" sz="1600" b="1" dirty="0">
                          <a:solidFill>
                            <a:srgbClr val="FF0000"/>
                          </a:solidFill>
                          <a:latin typeface="Times New Roman" panose="02020603050405020304" pitchFamily="18" charset="0"/>
                          <a:cs typeface="Times New Roman" panose="02020603050405020304" pitchFamily="18" charset="0"/>
                        </a:rPr>
                        <a:t>to provide detailed and in-depth analyses</a:t>
                      </a:r>
                      <a:r>
                        <a:rPr lang="en-US" sz="1600" b="1" dirty="0">
                          <a:latin typeface="Times New Roman" panose="02020603050405020304" pitchFamily="18" charset="0"/>
                          <a:cs typeface="Times New Roman" panose="02020603050405020304" pitchFamily="18" charset="0"/>
                        </a:rPr>
                        <a:t> and describe the evidence on which their conclusions are based.</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the cases tend to be</a:t>
                      </a:r>
                      <a:r>
                        <a:rPr lang="en-US" sz="1600" b="1" dirty="0">
                          <a:solidFill>
                            <a:srgbClr val="FF0000"/>
                          </a:solidFill>
                          <a:latin typeface="Times New Roman" panose="02020603050405020304" pitchFamily="18" charset="0"/>
                          <a:cs typeface="Times New Roman" panose="02020603050405020304" pitchFamily="18" charset="0"/>
                        </a:rPr>
                        <a:t> short, providing only essential information about the scenario</a:t>
                      </a:r>
                      <a:r>
                        <a:rPr lang="en-US" sz="1600" b="1" dirty="0">
                          <a:latin typeface="Times New Roman" panose="02020603050405020304" pitchFamily="18" charset="0"/>
                          <a:cs typeface="Times New Roman" panose="02020603050405020304" pitchFamily="18" charset="0"/>
                        </a:rPr>
                        <a:t>, in contrast to case studies, which are longer and offer more detail.</a:t>
                      </a:r>
                      <a:endParaRPr lang="ar-EG" sz="1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46970874"/>
                  </a:ext>
                </a:extLst>
              </a:tr>
              <a:tr h="4935785">
                <a:tc>
                  <a:txBody>
                    <a:bodyPr/>
                    <a:lstStyle/>
                    <a:p>
                      <a:pPr algn="just">
                        <a:lnSpc>
                          <a:spcPct val="150000"/>
                        </a:lnSpc>
                      </a:pPr>
                      <a:r>
                        <a:rPr lang="en-US" sz="1600" b="1" dirty="0">
                          <a:solidFill>
                            <a:srgbClr val="C00000"/>
                          </a:solidFill>
                          <a:latin typeface="Times New Roman" panose="02020603050405020304" pitchFamily="18" charset="0"/>
                          <a:cs typeface="Times New Roman" panose="02020603050405020304" pitchFamily="18" charset="0"/>
                        </a:rPr>
                        <a:t>• First Paragraph</a:t>
                      </a:r>
                      <a:r>
                        <a:rPr lang="en-US" sz="1600" b="1" baseline="0" dirty="0">
                          <a:solidFill>
                            <a:srgbClr val="C00000"/>
                          </a:solidFill>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The case is presented in the first paragraph, followed by questions for problem solving and </a:t>
                      </a:r>
                    </a:p>
                    <a:p>
                      <a:pPr algn="just">
                        <a:lnSpc>
                          <a:spcPct val="150000"/>
                        </a:lnSpc>
                      </a:pPr>
                      <a:r>
                        <a:rPr lang="en-US" sz="1600" b="1" dirty="0">
                          <a:latin typeface="Times New Roman" panose="02020603050405020304" pitchFamily="18" charset="0"/>
                          <a:cs typeface="Times New Roman" panose="02020603050405020304" pitchFamily="18" charset="0"/>
                        </a:rPr>
                        <a:t>critical thinking.</a:t>
                      </a:r>
                    </a:p>
                    <a:p>
                      <a:pPr algn="just">
                        <a:lnSpc>
                          <a:spcPct val="150000"/>
                        </a:lnSpc>
                      </a:pPr>
                      <a:r>
                        <a:rPr lang="en-US" sz="1600" b="1" dirty="0">
                          <a:solidFill>
                            <a:srgbClr val="C00000"/>
                          </a:solidFill>
                          <a:latin typeface="Times New Roman" panose="02020603050405020304" pitchFamily="18" charset="0"/>
                          <a:cs typeface="Times New Roman" panose="02020603050405020304" pitchFamily="18" charset="0"/>
                        </a:rPr>
                        <a:t>• Second Paragraph</a:t>
                      </a:r>
                    </a:p>
                    <a:p>
                      <a:pPr algn="just">
                        <a:lnSpc>
                          <a:spcPct val="150000"/>
                        </a:lnSpc>
                      </a:pPr>
                      <a:r>
                        <a:rPr lang="en-US" sz="1600" b="1" dirty="0">
                          <a:latin typeface="Times New Roman" panose="02020603050405020304" pitchFamily="18" charset="0"/>
                          <a:cs typeface="Times New Roman" panose="02020603050405020304" pitchFamily="18" charset="0"/>
                        </a:rPr>
                        <a:t>The teacher presents new information about the patient or clinical situation . Introducing new data in subsequent paragraphs, the teacher presents a changing patient scenario.</a:t>
                      </a:r>
                    </a:p>
                    <a:p>
                      <a:pPr algn="just">
                        <a:lnSpc>
                          <a:spcPct val="150000"/>
                        </a:lnSpc>
                      </a:pPr>
                      <a:r>
                        <a:rPr lang="en-US" sz="1600" b="1" dirty="0">
                          <a:solidFill>
                            <a:srgbClr val="C00000"/>
                          </a:solidFill>
                          <a:latin typeface="Times New Roman" panose="02020603050405020304" pitchFamily="18" charset="0"/>
                          <a:cs typeface="Times New Roman" panose="02020603050405020304" pitchFamily="18" charset="0"/>
                        </a:rPr>
                        <a:t>• Subsequent paragraph</a:t>
                      </a:r>
                    </a:p>
                    <a:p>
                      <a:pPr algn="just">
                        <a:lnSpc>
                          <a:spcPct val="150000"/>
                        </a:lnSpc>
                      </a:pPr>
                      <a:r>
                        <a:rPr lang="en-US" sz="1600" b="1" dirty="0">
                          <a:latin typeface="Times New Roman" panose="02020603050405020304" pitchFamily="18" charset="0"/>
                          <a:cs typeface="Times New Roman" panose="02020603050405020304" pitchFamily="18" charset="0"/>
                        </a:rPr>
                        <a:t> Introducing new data in subsequent paragraphs, the teacher presents a changing patient scenario.</a:t>
                      </a:r>
                      <a:endParaRPr lang="ar-EG" sz="1600" b="1" dirty="0">
                        <a:latin typeface="Times New Roman" panose="02020603050405020304" pitchFamily="18" charset="0"/>
                        <a:cs typeface="Times New Roman" panose="02020603050405020304" pitchFamily="18" charset="0"/>
                      </a:endParaRPr>
                    </a:p>
                    <a:p>
                      <a:pPr rtl="1"/>
                      <a:endParaRPr lang="ar-EG" sz="16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The results of the case analysis may be presented orally for group critique and feedback.</a:t>
                      </a:r>
                    </a:p>
                    <a:p>
                      <a:pPr algn="l" rtl="1"/>
                      <a:endParaRPr lang="ar-EG" sz="16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students can critique each others’ thinking</a:t>
                      </a:r>
                    </a:p>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 compare different interpretations of the problem, interventions, and decisions possible; </a:t>
                      </a:r>
                    </a:p>
                    <a:p>
                      <a:pPr marL="0" marR="0" indent="0" algn="l" defTabSz="914400" rtl="1" eaLnBrk="1" fontAlgn="auto" latinLnBrk="0" hangingPunct="1">
                        <a:lnSpc>
                          <a:spcPct val="100000"/>
                        </a:lnSpc>
                        <a:spcBef>
                          <a:spcPts val="0"/>
                        </a:spcBef>
                        <a:spcAft>
                          <a:spcPts val="0"/>
                        </a:spcAft>
                        <a:buClrTx/>
                        <a:buSzTx/>
                        <a:buFontTx/>
                        <a:buNone/>
                        <a:tabLst/>
                        <a:defRPr/>
                      </a:pPr>
                      <a:r>
                        <a:rPr lang="en-US" sz="1600" b="1" dirty="0">
                          <a:latin typeface="Times New Roman" panose="02020603050405020304" pitchFamily="18" charset="0"/>
                          <a:cs typeface="Times New Roman" panose="02020603050405020304" pitchFamily="18" charset="0"/>
                        </a:rPr>
                        <a:t>and learn how to arrive at a group consensus.</a:t>
                      </a:r>
                      <a:endParaRPr lang="ar-EG" sz="1600" b="1" dirty="0">
                        <a:latin typeface="Times New Roman" panose="02020603050405020304" pitchFamily="18" charset="0"/>
                        <a:cs typeface="Times New Roman" panose="02020603050405020304" pitchFamily="18" charset="0"/>
                      </a:endParaRPr>
                    </a:p>
                    <a:p>
                      <a:pPr algn="l" rtl="1"/>
                      <a:endParaRPr lang="ar-EG" sz="1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0061331"/>
                  </a:ext>
                </a:extLst>
              </a:tr>
            </a:tbl>
          </a:graphicData>
        </a:graphic>
      </p:graphicFrame>
    </p:spTree>
    <p:extLst>
      <p:ext uri="{BB962C8B-B14F-4D97-AF65-F5344CB8AC3E}">
        <p14:creationId xmlns:p14="http://schemas.microsoft.com/office/powerpoint/2010/main" val="2391083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5E-8B2E-47CE-BE0C-16007F89B231}"/>
              </a:ext>
            </a:extLst>
          </p:cNvPr>
          <p:cNvSpPr>
            <a:spLocks noGrp="1"/>
          </p:cNvSpPr>
          <p:nvPr>
            <p:ph type="title"/>
          </p:nvPr>
        </p:nvSpPr>
        <p:spPr/>
        <p:txBody>
          <a:bodyPr>
            <a:noAutofit/>
          </a:bodyPr>
          <a:lstStyle/>
          <a:p>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methods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for</a:t>
            </a:r>
            <a:r>
              <a:rPr kumimoji="0" lang="en-US" sz="3200" b="1" i="1" u="none" strike="noStrike" kern="1200" cap="none" spc="-8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higher</a:t>
            </a:r>
            <a:r>
              <a:rPr kumimoji="0" lang="en-US" sz="3200" b="1" i="1" u="none" strike="noStrike" kern="1200" cap="none" spc="-6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level </a:t>
            </a:r>
            <a:r>
              <a:rPr kumimoji="0" lang="en-US" sz="3200" b="1" i="1" u="none" strike="noStrike" kern="1200" cap="none" spc="-88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br>
            <a:r>
              <a:rPr kumimoji="0" lang="en-US" sz="3200" u="none" strike="noStrike" kern="1200" cap="none" spc="-5" normalizeH="0" baseline="0" noProof="0" dirty="0">
                <a:ln w="3175" cmpd="sng">
                  <a:noFill/>
                </a:ln>
                <a:solidFill>
                  <a:srgbClr val="002060"/>
                </a:solidFill>
                <a:effectLst/>
                <a:uLnTx/>
                <a:uFillTx/>
                <a:latin typeface="Arial"/>
                <a:ea typeface="+mj-ea"/>
                <a:cs typeface="+mj-cs"/>
              </a:rPr>
              <a:t>1) </a:t>
            </a:r>
            <a:r>
              <a:rPr lang="en-US" sz="3200" spc="-5" dirty="0">
                <a:solidFill>
                  <a:srgbClr val="002060"/>
                </a:solidFill>
                <a:latin typeface="Times New Roman"/>
                <a:cs typeface="Times New Roman"/>
              </a:rPr>
              <a:t>Case method,</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case</a:t>
            </a:r>
            <a:r>
              <a:rPr lang="en-US" sz="3200" spc="-10" dirty="0">
                <a:solidFill>
                  <a:srgbClr val="002060"/>
                </a:solidFill>
                <a:latin typeface="Times New Roman"/>
                <a:cs typeface="Times New Roman"/>
              </a:rPr>
              <a:t> </a:t>
            </a:r>
            <a:r>
              <a:rPr lang="en-US" sz="3200" spc="-25" dirty="0">
                <a:solidFill>
                  <a:srgbClr val="002060"/>
                </a:solidFill>
                <a:latin typeface="Times New Roman"/>
                <a:cs typeface="Times New Roman"/>
              </a:rPr>
              <a:t>study,</a:t>
            </a:r>
            <a:r>
              <a:rPr lang="en-US" sz="3200" spc="20" dirty="0">
                <a:solidFill>
                  <a:srgbClr val="002060"/>
                </a:solidFill>
                <a:latin typeface="Times New Roman"/>
                <a:cs typeface="Times New Roman"/>
              </a:rPr>
              <a:t> </a:t>
            </a:r>
            <a:r>
              <a:rPr lang="en-US" sz="3200" dirty="0">
                <a:solidFill>
                  <a:srgbClr val="002060"/>
                </a:solidFill>
                <a:latin typeface="Times New Roman"/>
                <a:cs typeface="Times New Roman"/>
              </a:rPr>
              <a:t>and</a:t>
            </a:r>
            <a:r>
              <a:rPr lang="en-US" sz="3200" spc="-25" dirty="0">
                <a:solidFill>
                  <a:srgbClr val="002060"/>
                </a:solidFill>
                <a:latin typeface="Times New Roman"/>
                <a:cs typeface="Times New Roman"/>
              </a:rPr>
              <a:t> </a:t>
            </a:r>
            <a:r>
              <a:rPr lang="en-US" sz="3200" dirty="0">
                <a:solidFill>
                  <a:srgbClr val="002060"/>
                </a:solidFill>
                <a:latin typeface="Times New Roman"/>
                <a:cs typeface="Times New Roman"/>
              </a:rPr>
              <a:t>unfolding</a:t>
            </a:r>
            <a:r>
              <a:rPr lang="en-US" sz="3200" spc="-50" dirty="0">
                <a:solidFill>
                  <a:srgbClr val="002060"/>
                </a:solidFill>
                <a:latin typeface="Times New Roman"/>
                <a:cs typeface="Times New Roman"/>
              </a:rPr>
              <a:t> </a:t>
            </a:r>
            <a:r>
              <a:rPr lang="en-US" sz="3200" spc="-5" dirty="0">
                <a:solidFill>
                  <a:srgbClr val="002060"/>
                </a:solidFill>
                <a:latin typeface="Times New Roman"/>
                <a:cs typeface="Times New Roman"/>
              </a:rPr>
              <a:t>cases</a:t>
            </a:r>
            <a:br>
              <a:rPr lang="en-US" sz="3200" dirty="0">
                <a:solidFill>
                  <a:schemeClr val="accent3"/>
                </a:solidFill>
                <a:latin typeface="Times New Roman"/>
                <a:cs typeface="Times New Roman"/>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3923A253-F466-489C-90AD-F8E6F53144B2}"/>
              </a:ext>
            </a:extLst>
          </p:cNvPr>
          <p:cNvSpPr>
            <a:spLocks noGrp="1"/>
          </p:cNvSpPr>
          <p:nvPr>
            <p:ph idx="1"/>
          </p:nvPr>
        </p:nvSpPr>
        <p:spPr>
          <a:xfrm>
            <a:off x="767443" y="2498271"/>
            <a:ext cx="10793186" cy="3788229"/>
          </a:xfrm>
        </p:spPr>
        <p:txBody>
          <a:bodyPr>
            <a:normAutofit/>
          </a:bodyPr>
          <a:lstStyle/>
          <a:p>
            <a:pPr algn="just"/>
            <a:r>
              <a:rPr lang="en-US" u="sng" spc="-5" dirty="0">
                <a:solidFill>
                  <a:srgbClr val="002060"/>
                </a:solidFill>
                <a:latin typeface="Times New Roman" panose="02020603050405020304" pitchFamily="18" charset="0"/>
                <a:cs typeface="Times New Roman" panose="02020603050405020304" pitchFamily="18" charset="0"/>
              </a:rPr>
              <a:t>Case method</a:t>
            </a:r>
            <a:r>
              <a:rPr lang="en-US" dirty="0">
                <a:latin typeface="Times New Roman" panose="02020603050405020304" pitchFamily="18" charset="0"/>
                <a:cs typeface="Times New Roman" panose="02020603050405020304" pitchFamily="18" charset="0"/>
              </a:rPr>
              <a:t>, students </a:t>
            </a:r>
            <a:r>
              <a:rPr lang="en-US" dirty="0">
                <a:solidFill>
                  <a:schemeClr val="accent3"/>
                </a:solidFill>
                <a:latin typeface="Times New Roman" panose="02020603050405020304" pitchFamily="18" charset="0"/>
                <a:cs typeface="Times New Roman" panose="02020603050405020304" pitchFamily="18" charset="0"/>
              </a:rPr>
              <a:t>analyze</a:t>
            </a:r>
            <a:r>
              <a:rPr lang="en-US" dirty="0">
                <a:latin typeface="Times New Roman" panose="02020603050405020304" pitchFamily="18" charset="0"/>
                <a:cs typeface="Times New Roman" panose="02020603050405020304" pitchFamily="18" charset="0"/>
              </a:rPr>
              <a:t> a clinical scenario and answer related questions.</a:t>
            </a:r>
          </a:p>
          <a:p>
            <a:pPr algn="just"/>
            <a:r>
              <a:rPr lang="en-US" dirty="0">
                <a:latin typeface="Times New Roman" panose="02020603050405020304" pitchFamily="18" charset="0"/>
                <a:cs typeface="Times New Roman" panose="02020603050405020304" pitchFamily="18" charset="0"/>
              </a:rPr>
              <a:t>The focus might be on </a:t>
            </a:r>
            <a:r>
              <a:rPr lang="en-US" dirty="0">
                <a:solidFill>
                  <a:schemeClr val="accent3"/>
                </a:solidFill>
                <a:latin typeface="Times New Roman" panose="02020603050405020304" pitchFamily="18" charset="0"/>
                <a:cs typeface="Times New Roman" panose="02020603050405020304" pitchFamily="18" charset="0"/>
              </a:rPr>
              <a:t>interpreting</a:t>
            </a:r>
            <a:r>
              <a:rPr lang="en-US" dirty="0">
                <a:latin typeface="Times New Roman" panose="02020603050405020304" pitchFamily="18" charset="0"/>
                <a:cs typeface="Times New Roman" panose="02020603050405020304" pitchFamily="18" charset="0"/>
              </a:rPr>
              <a:t> patient needs and problems, </a:t>
            </a:r>
            <a:r>
              <a:rPr lang="en-US" dirty="0">
                <a:solidFill>
                  <a:schemeClr val="accent3"/>
                </a:solidFill>
                <a:latin typeface="Times New Roman" panose="02020603050405020304" pitchFamily="18" charset="0"/>
                <a:cs typeface="Times New Roman" panose="02020603050405020304" pitchFamily="18" charset="0"/>
              </a:rPr>
              <a:t>identifying</a:t>
            </a:r>
            <a:r>
              <a:rPr lang="en-US" dirty="0">
                <a:latin typeface="Times New Roman" panose="02020603050405020304" pitchFamily="18" charset="0"/>
                <a:cs typeface="Times New Roman" panose="02020603050405020304" pitchFamily="18" charset="0"/>
              </a:rPr>
              <a:t> additional  data to collect</a:t>
            </a:r>
            <a:r>
              <a:rPr lang="en-US" dirty="0">
                <a:solidFill>
                  <a:schemeClr val="accent3"/>
                </a:solidFill>
                <a:latin typeface="Times New Roman" panose="02020603050405020304" pitchFamily="18" charset="0"/>
                <a:cs typeface="Times New Roman" panose="02020603050405020304" pitchFamily="18" charset="0"/>
              </a:rPr>
              <a:t>, applying </a:t>
            </a:r>
            <a:r>
              <a:rPr lang="en-US" dirty="0">
                <a:latin typeface="Times New Roman" panose="02020603050405020304" pitchFamily="18" charset="0"/>
                <a:cs typeface="Times New Roman" panose="02020603050405020304" pitchFamily="18" charset="0"/>
              </a:rPr>
              <a:t>concepts and theories from class and readings to the case</a:t>
            </a:r>
            <a:r>
              <a:rPr lang="en-US" dirty="0">
                <a:solidFill>
                  <a:schemeClr val="accent3"/>
                </a:solidFill>
                <a:latin typeface="Times New Roman" panose="02020603050405020304" pitchFamily="18" charset="0"/>
                <a:cs typeface="Times New Roman" panose="02020603050405020304" pitchFamily="18" charset="0"/>
              </a:rPr>
              <a:t>,  examining </a:t>
            </a:r>
            <a:r>
              <a:rPr lang="en-US" dirty="0">
                <a:latin typeface="Times New Roman" panose="02020603050405020304" pitchFamily="18" charset="0"/>
                <a:cs typeface="Times New Roman" panose="02020603050405020304" pitchFamily="18" charset="0"/>
              </a:rPr>
              <a:t>the case from different points of view, and identifying interventions.</a:t>
            </a:r>
          </a:p>
          <a:p>
            <a:pPr algn="just"/>
            <a:r>
              <a:rPr lang="en-US" dirty="0">
                <a:solidFill>
                  <a:schemeClr val="accent3"/>
                </a:solidFill>
                <a:latin typeface="Times New Roman" panose="02020603050405020304" pitchFamily="18" charset="0"/>
                <a:cs typeface="Times New Roman" panose="02020603050405020304" pitchFamily="18" charset="0"/>
              </a:rPr>
              <a:t>In the case method</a:t>
            </a:r>
            <a:r>
              <a:rPr lang="en-US" dirty="0">
                <a:latin typeface="Times New Roman" panose="02020603050405020304" pitchFamily="18" charset="0"/>
                <a:cs typeface="Times New Roman" panose="02020603050405020304" pitchFamily="18" charset="0"/>
              </a:rPr>
              <a:t>, the cases tend to be short, providing only essential information about the scenario, in contrast </a:t>
            </a:r>
            <a:r>
              <a:rPr lang="en-US" dirty="0">
                <a:solidFill>
                  <a:schemeClr val="accent3"/>
                </a:solidFill>
                <a:latin typeface="Times New Roman" panose="02020603050405020304" pitchFamily="18" charset="0"/>
                <a:cs typeface="Times New Roman" panose="02020603050405020304" pitchFamily="18" charset="0"/>
              </a:rPr>
              <a:t>to case studies</a:t>
            </a:r>
            <a:r>
              <a:rPr lang="en-US" dirty="0">
                <a:latin typeface="Times New Roman" panose="02020603050405020304" pitchFamily="18" charset="0"/>
                <a:cs typeface="Times New Roman" panose="02020603050405020304" pitchFamily="18" charset="0"/>
              </a:rPr>
              <a:t>, which are longer and offer more detail.</a:t>
            </a:r>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43</a:t>
            </a:fld>
            <a:endParaRPr lang="en-US"/>
          </a:p>
        </p:txBody>
      </p:sp>
    </p:spTree>
    <p:extLst>
      <p:ext uri="{BB962C8B-B14F-4D97-AF65-F5344CB8AC3E}">
        <p14:creationId xmlns:p14="http://schemas.microsoft.com/office/powerpoint/2010/main" val="265017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5E-8B2E-47CE-BE0C-16007F89B231}"/>
              </a:ext>
            </a:extLst>
          </p:cNvPr>
          <p:cNvSpPr>
            <a:spLocks noGrp="1"/>
          </p:cNvSpPr>
          <p:nvPr>
            <p:ph type="title"/>
          </p:nvPr>
        </p:nvSpPr>
        <p:spPr/>
        <p:txBody>
          <a:bodyPr>
            <a:noAutofit/>
          </a:bodyPr>
          <a:lstStyle/>
          <a:p>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methods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for</a:t>
            </a:r>
            <a:r>
              <a:rPr kumimoji="0" lang="en-US" sz="3200" b="1" i="1" u="none" strike="noStrike" kern="1200" cap="none" spc="-8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higher</a:t>
            </a:r>
            <a:r>
              <a:rPr kumimoji="0" lang="en-US" sz="3200" b="1" i="1" u="none" strike="noStrike" kern="1200" cap="none" spc="-6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level </a:t>
            </a:r>
            <a:r>
              <a:rPr kumimoji="0" lang="en-US" sz="3200" b="1" i="1" u="none" strike="noStrike" kern="1200" cap="none" spc="-88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br>
            <a:r>
              <a:rPr kumimoji="0" lang="en-US" sz="3200" u="none" strike="noStrike" kern="1200" cap="none" spc="-5" normalizeH="0" baseline="0" noProof="0" dirty="0">
                <a:ln w="3175" cmpd="sng">
                  <a:noFill/>
                </a:ln>
                <a:solidFill>
                  <a:srgbClr val="002060"/>
                </a:solidFill>
                <a:effectLst/>
                <a:uLnTx/>
                <a:uFillTx/>
                <a:latin typeface="Arial"/>
                <a:ea typeface="+mj-ea"/>
                <a:cs typeface="+mj-cs"/>
              </a:rPr>
              <a:t>1) </a:t>
            </a:r>
            <a:r>
              <a:rPr lang="en-US" sz="3200" spc="-5" dirty="0">
                <a:solidFill>
                  <a:srgbClr val="002060"/>
                </a:solidFill>
                <a:latin typeface="Times New Roman"/>
                <a:cs typeface="Times New Roman"/>
              </a:rPr>
              <a:t>Case method,</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case</a:t>
            </a:r>
            <a:r>
              <a:rPr lang="en-US" sz="3200" spc="-10" dirty="0">
                <a:solidFill>
                  <a:srgbClr val="002060"/>
                </a:solidFill>
                <a:latin typeface="Times New Roman"/>
                <a:cs typeface="Times New Roman"/>
              </a:rPr>
              <a:t> </a:t>
            </a:r>
            <a:r>
              <a:rPr lang="en-US" sz="3200" spc="-25" dirty="0">
                <a:solidFill>
                  <a:srgbClr val="002060"/>
                </a:solidFill>
                <a:latin typeface="Times New Roman"/>
                <a:cs typeface="Times New Roman"/>
              </a:rPr>
              <a:t>study,</a:t>
            </a:r>
            <a:r>
              <a:rPr lang="en-US" sz="3200" spc="20" dirty="0">
                <a:solidFill>
                  <a:srgbClr val="002060"/>
                </a:solidFill>
                <a:latin typeface="Times New Roman"/>
                <a:cs typeface="Times New Roman"/>
              </a:rPr>
              <a:t> </a:t>
            </a:r>
            <a:r>
              <a:rPr lang="en-US" sz="3200" dirty="0">
                <a:solidFill>
                  <a:srgbClr val="002060"/>
                </a:solidFill>
                <a:latin typeface="Times New Roman"/>
                <a:cs typeface="Times New Roman"/>
              </a:rPr>
              <a:t>and</a:t>
            </a:r>
            <a:r>
              <a:rPr lang="en-US" sz="3200" spc="-25" dirty="0">
                <a:solidFill>
                  <a:srgbClr val="002060"/>
                </a:solidFill>
                <a:latin typeface="Times New Roman"/>
                <a:cs typeface="Times New Roman"/>
              </a:rPr>
              <a:t> </a:t>
            </a:r>
            <a:r>
              <a:rPr lang="en-US" sz="3200" dirty="0">
                <a:solidFill>
                  <a:srgbClr val="002060"/>
                </a:solidFill>
                <a:latin typeface="Times New Roman"/>
                <a:cs typeface="Times New Roman"/>
              </a:rPr>
              <a:t>unfolding</a:t>
            </a:r>
            <a:r>
              <a:rPr lang="en-US" sz="3200" spc="-50" dirty="0">
                <a:solidFill>
                  <a:srgbClr val="002060"/>
                </a:solidFill>
                <a:latin typeface="Times New Roman"/>
                <a:cs typeface="Times New Roman"/>
              </a:rPr>
              <a:t> </a:t>
            </a:r>
            <a:r>
              <a:rPr lang="en-US" sz="3200" spc="-5" dirty="0">
                <a:solidFill>
                  <a:srgbClr val="002060"/>
                </a:solidFill>
                <a:latin typeface="Times New Roman"/>
                <a:cs typeface="Times New Roman"/>
              </a:rPr>
              <a:t>cases</a:t>
            </a:r>
            <a:br>
              <a:rPr lang="en-US" sz="3200" dirty="0">
                <a:solidFill>
                  <a:schemeClr val="accent3"/>
                </a:solidFill>
                <a:latin typeface="Times New Roman"/>
                <a:cs typeface="Times New Roman"/>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3923A253-F466-489C-90AD-F8E6F53144B2}"/>
              </a:ext>
            </a:extLst>
          </p:cNvPr>
          <p:cNvSpPr>
            <a:spLocks noGrp="1"/>
          </p:cNvSpPr>
          <p:nvPr>
            <p:ph idx="1"/>
          </p:nvPr>
        </p:nvSpPr>
        <p:spPr>
          <a:xfrm>
            <a:off x="767443" y="2498271"/>
            <a:ext cx="10793186" cy="3788229"/>
          </a:xfrm>
        </p:spPr>
        <p:txBody>
          <a:bodyPr>
            <a:normAutofit fontScale="92500" lnSpcReduction="10000"/>
          </a:bodyPr>
          <a:lstStyle/>
          <a:p>
            <a:pPr algn="just">
              <a:lnSpc>
                <a:spcPct val="150000"/>
              </a:lnSpc>
            </a:pPr>
            <a:r>
              <a:rPr kumimoji="0" lang="en-US" sz="2400" b="0" i="0" u="sng" strike="noStrike" kern="1200" cap="none" spc="-5"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Case method</a:t>
            </a:r>
            <a:r>
              <a:rPr lang="en-US" dirty="0">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work well </a:t>
            </a:r>
            <a:r>
              <a:rPr lang="en-US" dirty="0">
                <a:solidFill>
                  <a:srgbClr val="FF0000"/>
                </a:solidFill>
                <a:latin typeface="Times New Roman" panose="02020603050405020304" pitchFamily="18" charset="0"/>
                <a:cs typeface="Times New Roman" panose="02020603050405020304" pitchFamily="18" charset="0"/>
              </a:rPr>
              <a:t>for group analysis and discussion</a:t>
            </a:r>
            <a:r>
              <a:rPr lang="en-US" dirty="0">
                <a:solidFill>
                  <a:schemeClr val="tx1"/>
                </a:solidFill>
                <a:latin typeface="Times New Roman" panose="02020603050405020304" pitchFamily="18" charset="0"/>
                <a:cs typeface="Times New Roman" panose="02020603050405020304" pitchFamily="18" charset="0"/>
              </a:rPr>
              <a:t>, either in  class or online as small-group activities or in post clinical  conference.</a:t>
            </a:r>
          </a:p>
          <a:p>
            <a:pPr algn="just">
              <a:lnSpc>
                <a:spcPct val="150000"/>
              </a:lnSpc>
            </a:pPr>
            <a:r>
              <a:rPr lang="en-US" dirty="0">
                <a:solidFill>
                  <a:schemeClr val="tx1"/>
                </a:solidFill>
                <a:latin typeface="Times New Roman" panose="02020603050405020304" pitchFamily="18" charset="0"/>
                <a:cs typeface="Times New Roman" panose="02020603050405020304" pitchFamily="18" charset="0"/>
              </a:rPr>
              <a:t>In groups, students can critique each others’ thinking, compare  different interpretations of the problem, interventions, and  decisions possible, and learn how to arrive at a group consensus.</a:t>
            </a:r>
          </a:p>
          <a:p>
            <a:pPr algn="just">
              <a:lnSpc>
                <a:spcPct val="150000"/>
              </a:lnSpc>
            </a:pPr>
            <a:r>
              <a:rPr lang="en-US" dirty="0">
                <a:solidFill>
                  <a:schemeClr val="tx1"/>
                </a:solidFill>
                <a:latin typeface="Times New Roman" panose="02020603050405020304" pitchFamily="18" charset="0"/>
                <a:cs typeface="Times New Roman" panose="02020603050405020304" pitchFamily="18" charset="0"/>
              </a:rPr>
              <a:t>Used as a small-group activity, </a:t>
            </a:r>
            <a:r>
              <a:rPr lang="en-US" dirty="0">
                <a:solidFill>
                  <a:srgbClr val="002060"/>
                </a:solidFill>
                <a:latin typeface="Times New Roman" panose="02020603050405020304" pitchFamily="18" charset="0"/>
                <a:cs typeface="Times New Roman" panose="02020603050405020304" pitchFamily="18" charset="0"/>
              </a:rPr>
              <a:t>the case method is more easily evaluated for </a:t>
            </a:r>
            <a:r>
              <a:rPr lang="en-US" dirty="0">
                <a:solidFill>
                  <a:srgbClr val="FF0000"/>
                </a:solidFill>
                <a:latin typeface="Times New Roman" panose="02020603050405020304" pitchFamily="18" charset="0"/>
                <a:cs typeface="Times New Roman" panose="02020603050405020304" pitchFamily="18" charset="0"/>
              </a:rPr>
              <a:t>formative than summative purposes</a:t>
            </a:r>
            <a:r>
              <a:rPr lang="en-US" dirty="0">
                <a:solidFill>
                  <a:srgbClr val="002060"/>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44</a:t>
            </a:fld>
            <a:endParaRPr lang="en-US"/>
          </a:p>
        </p:txBody>
      </p:sp>
    </p:spTree>
    <p:extLst>
      <p:ext uri="{BB962C8B-B14F-4D97-AF65-F5344CB8AC3E}">
        <p14:creationId xmlns:p14="http://schemas.microsoft.com/office/powerpoint/2010/main" val="3746944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5E-8B2E-47CE-BE0C-16007F89B231}"/>
              </a:ext>
            </a:extLst>
          </p:cNvPr>
          <p:cNvSpPr>
            <a:spLocks noGrp="1"/>
          </p:cNvSpPr>
          <p:nvPr>
            <p:ph type="title"/>
          </p:nvPr>
        </p:nvSpPr>
        <p:spPr/>
        <p:txBody>
          <a:bodyPr>
            <a:noAutofit/>
          </a:bodyPr>
          <a:lstStyle/>
          <a:p>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methods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for</a:t>
            </a:r>
            <a:r>
              <a:rPr kumimoji="0" lang="en-US" sz="3200" b="1" i="1" u="none" strike="noStrike" kern="1200" cap="none" spc="-8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higher</a:t>
            </a:r>
            <a:r>
              <a:rPr kumimoji="0" lang="en-US" sz="3200" b="1" i="1" u="none" strike="noStrike" kern="1200" cap="none" spc="-6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level </a:t>
            </a:r>
            <a:r>
              <a:rPr kumimoji="0" lang="en-US" sz="3200" b="1" i="1" u="none" strike="noStrike" kern="1200" cap="none" spc="-88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br>
            <a:r>
              <a:rPr kumimoji="0" lang="en-US" sz="3200" u="none" strike="noStrike" kern="1200" cap="none" spc="-5" normalizeH="0" baseline="0" noProof="0" dirty="0">
                <a:ln w="3175" cmpd="sng">
                  <a:noFill/>
                </a:ln>
                <a:solidFill>
                  <a:srgbClr val="002060"/>
                </a:solidFill>
                <a:effectLst/>
                <a:uLnTx/>
                <a:uFillTx/>
                <a:latin typeface="Arial"/>
                <a:ea typeface="+mj-ea"/>
                <a:cs typeface="+mj-cs"/>
              </a:rPr>
              <a:t>1) </a:t>
            </a:r>
            <a:r>
              <a:rPr lang="en-US" sz="3200" spc="-5" dirty="0">
                <a:solidFill>
                  <a:srgbClr val="002060"/>
                </a:solidFill>
                <a:latin typeface="Times New Roman"/>
                <a:cs typeface="Times New Roman"/>
              </a:rPr>
              <a:t>Case method,</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case</a:t>
            </a:r>
            <a:r>
              <a:rPr lang="en-US" sz="3200" spc="-10" dirty="0">
                <a:solidFill>
                  <a:srgbClr val="002060"/>
                </a:solidFill>
                <a:latin typeface="Times New Roman"/>
                <a:cs typeface="Times New Roman"/>
              </a:rPr>
              <a:t> </a:t>
            </a:r>
            <a:r>
              <a:rPr lang="en-US" sz="3200" spc="-25" dirty="0">
                <a:solidFill>
                  <a:srgbClr val="002060"/>
                </a:solidFill>
                <a:latin typeface="Times New Roman"/>
                <a:cs typeface="Times New Roman"/>
              </a:rPr>
              <a:t>study,</a:t>
            </a:r>
            <a:r>
              <a:rPr lang="en-US" sz="3200" spc="20" dirty="0">
                <a:solidFill>
                  <a:srgbClr val="002060"/>
                </a:solidFill>
                <a:latin typeface="Times New Roman"/>
                <a:cs typeface="Times New Roman"/>
              </a:rPr>
              <a:t> </a:t>
            </a:r>
            <a:r>
              <a:rPr lang="en-US" sz="3200" dirty="0">
                <a:solidFill>
                  <a:srgbClr val="002060"/>
                </a:solidFill>
                <a:latin typeface="Times New Roman"/>
                <a:cs typeface="Times New Roman"/>
              </a:rPr>
              <a:t>and</a:t>
            </a:r>
            <a:r>
              <a:rPr lang="en-US" sz="3200" spc="-25" dirty="0">
                <a:solidFill>
                  <a:srgbClr val="002060"/>
                </a:solidFill>
                <a:latin typeface="Times New Roman"/>
                <a:cs typeface="Times New Roman"/>
              </a:rPr>
              <a:t> </a:t>
            </a:r>
            <a:r>
              <a:rPr lang="en-US" sz="3200" dirty="0">
                <a:solidFill>
                  <a:srgbClr val="002060"/>
                </a:solidFill>
                <a:latin typeface="Times New Roman"/>
                <a:cs typeface="Times New Roman"/>
              </a:rPr>
              <a:t>unfolding</a:t>
            </a:r>
            <a:r>
              <a:rPr lang="en-US" sz="3200" spc="-50" dirty="0">
                <a:solidFill>
                  <a:srgbClr val="002060"/>
                </a:solidFill>
                <a:latin typeface="Times New Roman"/>
                <a:cs typeface="Times New Roman"/>
              </a:rPr>
              <a:t> </a:t>
            </a:r>
            <a:r>
              <a:rPr lang="en-US" sz="3200" spc="-5" dirty="0">
                <a:solidFill>
                  <a:srgbClr val="002060"/>
                </a:solidFill>
                <a:latin typeface="Times New Roman"/>
                <a:cs typeface="Times New Roman"/>
              </a:rPr>
              <a:t>cases</a:t>
            </a:r>
            <a:br>
              <a:rPr lang="en-US" sz="3200" dirty="0">
                <a:solidFill>
                  <a:schemeClr val="accent3"/>
                </a:solidFill>
                <a:latin typeface="Times New Roman"/>
                <a:cs typeface="Times New Roman"/>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3923A253-F466-489C-90AD-F8E6F53144B2}"/>
              </a:ext>
            </a:extLst>
          </p:cNvPr>
          <p:cNvSpPr>
            <a:spLocks noGrp="1"/>
          </p:cNvSpPr>
          <p:nvPr>
            <p:ph idx="1"/>
          </p:nvPr>
        </p:nvSpPr>
        <p:spPr>
          <a:xfrm>
            <a:off x="620486" y="2285999"/>
            <a:ext cx="10940143" cy="4000501"/>
          </a:xfrm>
        </p:spPr>
        <p:txBody>
          <a:bodyPr>
            <a:noAutofit/>
          </a:bodyPr>
          <a:lstStyle/>
          <a:p>
            <a:pPr algn="just">
              <a:lnSpc>
                <a:spcPct val="150000"/>
              </a:lnSpc>
            </a:pPr>
            <a:r>
              <a:rPr lang="en-US" sz="2800" u="sng" dirty="0">
                <a:solidFill>
                  <a:srgbClr val="002060"/>
                </a:solidFill>
                <a:latin typeface="Times New Roman" panose="02020603050405020304" pitchFamily="18" charset="0"/>
                <a:cs typeface="Times New Roman" panose="02020603050405020304" pitchFamily="18" charset="0"/>
              </a:rPr>
              <a:t>Case method example </a:t>
            </a:r>
          </a:p>
          <a:p>
            <a:pPr algn="just">
              <a:lnSpc>
                <a:spcPct val="150000"/>
              </a:lnSpc>
            </a:pPr>
            <a:r>
              <a:rPr lang="en-US" dirty="0">
                <a:latin typeface="Times New Roman" panose="02020603050405020304" pitchFamily="18" charset="0"/>
                <a:cs typeface="Times New Roman" panose="02020603050405020304" pitchFamily="18" charset="0"/>
              </a:rPr>
              <a:t>A 92-year-old man is brought to the emergency department by his son. The patient seems to be dragging his right leg and has slurred speech. His blood pressure is 220/110.</a:t>
            </a:r>
          </a:p>
          <a:p>
            <a:pPr algn="just">
              <a:lnSpc>
                <a:spcPct val="150000"/>
              </a:lnSpc>
            </a:pPr>
            <a:r>
              <a:rPr lang="en-US" sz="2000" dirty="0">
                <a:latin typeface="Times New Roman" panose="02020603050405020304" pitchFamily="18" charset="0"/>
                <a:cs typeface="Times New Roman" panose="02020603050405020304" pitchFamily="18" charset="0"/>
              </a:rPr>
              <a:t>1. What are possible problems this patient might be experiencing? </a:t>
            </a:r>
          </a:p>
          <a:p>
            <a:pPr algn="just">
              <a:lnSpc>
                <a:spcPct val="150000"/>
              </a:lnSpc>
            </a:pPr>
            <a:r>
              <a:rPr lang="en-US" sz="2000" dirty="0">
                <a:latin typeface="Times New Roman" panose="02020603050405020304" pitchFamily="18" charset="0"/>
                <a:cs typeface="Times New Roman" panose="02020603050405020304" pitchFamily="18" charset="0"/>
              </a:rPr>
              <a:t>2. What additional data will you collect from the son, and why is this information important to confirming the problem?</a:t>
            </a:r>
          </a:p>
        </p:txBody>
      </p:sp>
      <p:sp>
        <p:nvSpPr>
          <p:cNvPr id="5" name="Slide Number Placeholder 4"/>
          <p:cNvSpPr>
            <a:spLocks noGrp="1"/>
          </p:cNvSpPr>
          <p:nvPr>
            <p:ph type="sldNum" sz="quarter" idx="12"/>
          </p:nvPr>
        </p:nvSpPr>
        <p:spPr/>
        <p:txBody>
          <a:bodyPr/>
          <a:lstStyle/>
          <a:p>
            <a:fld id="{13194DB4-395A-4295-9730-09FF7F373A60}" type="slidenum">
              <a:rPr lang="en-US" smtClean="0"/>
              <a:t>45</a:t>
            </a:fld>
            <a:endParaRPr lang="en-US"/>
          </a:p>
        </p:txBody>
      </p:sp>
    </p:spTree>
    <p:extLst>
      <p:ext uri="{BB962C8B-B14F-4D97-AF65-F5344CB8AC3E}">
        <p14:creationId xmlns:p14="http://schemas.microsoft.com/office/powerpoint/2010/main" val="929823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5E-8B2E-47CE-BE0C-16007F89B231}"/>
              </a:ext>
            </a:extLst>
          </p:cNvPr>
          <p:cNvSpPr>
            <a:spLocks noGrp="1"/>
          </p:cNvSpPr>
          <p:nvPr>
            <p:ph type="title"/>
          </p:nvPr>
        </p:nvSpPr>
        <p:spPr/>
        <p:txBody>
          <a:bodyPr>
            <a:noAutofit/>
          </a:bodyPr>
          <a:lstStyle/>
          <a:p>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methods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for</a:t>
            </a:r>
            <a:r>
              <a:rPr kumimoji="0" lang="en-US" sz="3200" b="1" i="1" u="none" strike="noStrike" kern="1200" cap="none" spc="-8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higher</a:t>
            </a:r>
            <a:r>
              <a:rPr kumimoji="0" lang="en-US" sz="3200" b="1" i="1" u="none" strike="noStrike" kern="1200" cap="none" spc="-6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level </a:t>
            </a:r>
            <a:r>
              <a:rPr kumimoji="0" lang="en-US" sz="3200" b="1" i="1" u="none" strike="noStrike" kern="1200" cap="none" spc="-88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br>
            <a:r>
              <a:rPr kumimoji="0" lang="en-US" sz="3200" u="none" strike="noStrike" kern="1200" cap="none" spc="-5" normalizeH="0" baseline="0" noProof="0" dirty="0">
                <a:ln w="3175" cmpd="sng">
                  <a:noFill/>
                </a:ln>
                <a:solidFill>
                  <a:srgbClr val="002060"/>
                </a:solidFill>
                <a:effectLst/>
                <a:uLnTx/>
                <a:uFillTx/>
                <a:latin typeface="Arial"/>
                <a:ea typeface="+mj-ea"/>
                <a:cs typeface="+mj-cs"/>
              </a:rPr>
              <a:t>1) </a:t>
            </a:r>
            <a:r>
              <a:rPr lang="en-US" sz="3200" spc="-5" dirty="0">
                <a:solidFill>
                  <a:srgbClr val="002060"/>
                </a:solidFill>
                <a:latin typeface="Times New Roman"/>
                <a:cs typeface="Times New Roman"/>
              </a:rPr>
              <a:t>Case method,</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case</a:t>
            </a:r>
            <a:r>
              <a:rPr lang="en-US" sz="3200" spc="-10" dirty="0">
                <a:solidFill>
                  <a:srgbClr val="002060"/>
                </a:solidFill>
                <a:latin typeface="Times New Roman"/>
                <a:cs typeface="Times New Roman"/>
              </a:rPr>
              <a:t> </a:t>
            </a:r>
            <a:r>
              <a:rPr lang="en-US" sz="3200" spc="-25" dirty="0">
                <a:solidFill>
                  <a:srgbClr val="002060"/>
                </a:solidFill>
                <a:latin typeface="Times New Roman"/>
                <a:cs typeface="Times New Roman"/>
              </a:rPr>
              <a:t>study,</a:t>
            </a:r>
            <a:r>
              <a:rPr lang="en-US" sz="3200" spc="20" dirty="0">
                <a:solidFill>
                  <a:srgbClr val="002060"/>
                </a:solidFill>
                <a:latin typeface="Times New Roman"/>
                <a:cs typeface="Times New Roman"/>
              </a:rPr>
              <a:t> </a:t>
            </a:r>
            <a:r>
              <a:rPr lang="en-US" sz="3200" dirty="0">
                <a:solidFill>
                  <a:srgbClr val="002060"/>
                </a:solidFill>
                <a:latin typeface="Times New Roman"/>
                <a:cs typeface="Times New Roman"/>
              </a:rPr>
              <a:t>and</a:t>
            </a:r>
            <a:r>
              <a:rPr lang="en-US" sz="3200" spc="-25" dirty="0">
                <a:solidFill>
                  <a:srgbClr val="002060"/>
                </a:solidFill>
                <a:latin typeface="Times New Roman"/>
                <a:cs typeface="Times New Roman"/>
              </a:rPr>
              <a:t> </a:t>
            </a:r>
            <a:r>
              <a:rPr lang="en-US" sz="3200" dirty="0">
                <a:solidFill>
                  <a:srgbClr val="002060"/>
                </a:solidFill>
                <a:latin typeface="Times New Roman"/>
                <a:cs typeface="Times New Roman"/>
              </a:rPr>
              <a:t>unfolding</a:t>
            </a:r>
            <a:r>
              <a:rPr lang="en-US" sz="3200" spc="-50" dirty="0">
                <a:solidFill>
                  <a:srgbClr val="002060"/>
                </a:solidFill>
                <a:latin typeface="Times New Roman"/>
                <a:cs typeface="Times New Roman"/>
              </a:rPr>
              <a:t> </a:t>
            </a:r>
            <a:r>
              <a:rPr lang="en-US" sz="3200" spc="-5" dirty="0">
                <a:solidFill>
                  <a:srgbClr val="002060"/>
                </a:solidFill>
                <a:latin typeface="Times New Roman"/>
                <a:cs typeface="Times New Roman"/>
              </a:rPr>
              <a:t>cases</a:t>
            </a:r>
            <a:br>
              <a:rPr lang="en-US" sz="3200" dirty="0">
                <a:solidFill>
                  <a:schemeClr val="accent3"/>
                </a:solidFill>
                <a:latin typeface="Times New Roman"/>
                <a:cs typeface="Times New Roman"/>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3923A253-F466-489C-90AD-F8E6F53144B2}"/>
              </a:ext>
            </a:extLst>
          </p:cNvPr>
          <p:cNvSpPr>
            <a:spLocks noGrp="1"/>
          </p:cNvSpPr>
          <p:nvPr>
            <p:ph idx="1"/>
          </p:nvPr>
        </p:nvSpPr>
        <p:spPr>
          <a:xfrm>
            <a:off x="617764" y="2498273"/>
            <a:ext cx="10956471" cy="4147458"/>
          </a:xfrm>
        </p:spPr>
        <p:txBody>
          <a:bodyPr>
            <a:normAutofit/>
          </a:bodyPr>
          <a:lstStyle/>
          <a:p>
            <a:pPr algn="just">
              <a:lnSpc>
                <a:spcPct val="150000"/>
              </a:lnSpc>
            </a:pPr>
            <a:r>
              <a:rPr lang="en-US" sz="2800" u="sng" dirty="0">
                <a:solidFill>
                  <a:srgbClr val="002060"/>
                </a:solidFill>
                <a:latin typeface="Times New Roman" panose="02020603050405020304" pitchFamily="18" charset="0"/>
                <a:cs typeface="Times New Roman" panose="02020603050405020304" pitchFamily="18" charset="0"/>
              </a:rPr>
              <a:t>A case study </a:t>
            </a:r>
            <a:r>
              <a:rPr lang="en-US" sz="2800" dirty="0">
                <a:latin typeface="Times New Roman" panose="02020603050405020304" pitchFamily="18" charset="0"/>
                <a:cs typeface="Times New Roman" panose="02020603050405020304" pitchFamily="18" charset="0"/>
              </a:rPr>
              <a:t>provides </a:t>
            </a:r>
            <a:r>
              <a:rPr lang="en-US" sz="2800" dirty="0">
                <a:solidFill>
                  <a:srgbClr val="FF0000"/>
                </a:solidFill>
                <a:latin typeface="Times New Roman" panose="02020603050405020304" pitchFamily="18" charset="0"/>
                <a:cs typeface="Times New Roman" panose="02020603050405020304" pitchFamily="18" charset="0"/>
              </a:rPr>
              <a:t>a hypothetical or real-life situation </a:t>
            </a:r>
            <a:r>
              <a:rPr lang="en-US" sz="2800" dirty="0">
                <a:latin typeface="Times New Roman" panose="02020603050405020304" pitchFamily="18" charset="0"/>
                <a:cs typeface="Times New Roman" panose="02020603050405020304" pitchFamily="18" charset="0"/>
              </a:rPr>
              <a:t>for students to analyze and then arrive at varied decisions. </a:t>
            </a:r>
          </a:p>
          <a:p>
            <a:pPr algn="just">
              <a:lnSpc>
                <a:spcPct val="150000"/>
              </a:lnSpc>
            </a:pPr>
            <a:r>
              <a:rPr lang="en-US" sz="2800" dirty="0">
                <a:latin typeface="Times New Roman" panose="02020603050405020304" pitchFamily="18" charset="0"/>
                <a:cs typeface="Times New Roman" panose="02020603050405020304" pitchFamily="18" charset="0"/>
              </a:rPr>
              <a:t>Case studies are </a:t>
            </a:r>
            <a:r>
              <a:rPr lang="en-US" sz="2800" dirty="0">
                <a:solidFill>
                  <a:srgbClr val="FF0000"/>
                </a:solidFill>
                <a:latin typeface="Times New Roman" panose="02020603050405020304" pitchFamily="18" charset="0"/>
                <a:cs typeface="Times New Roman" panose="02020603050405020304" pitchFamily="18" charset="0"/>
              </a:rPr>
              <a:t>more comprehensive </a:t>
            </a:r>
            <a:r>
              <a:rPr lang="en-US" sz="2800" dirty="0">
                <a:latin typeface="Times New Roman" panose="02020603050405020304" pitchFamily="18" charset="0"/>
                <a:cs typeface="Times New Roman" panose="02020603050405020304" pitchFamily="18" charset="0"/>
              </a:rPr>
              <a:t>than case method. </a:t>
            </a:r>
          </a:p>
          <a:p>
            <a:pPr algn="just">
              <a:lnSpc>
                <a:spcPct val="150000"/>
              </a:lnSpc>
            </a:pPr>
            <a:r>
              <a:rPr lang="en-US" sz="2800" dirty="0">
                <a:latin typeface="Times New Roman" panose="02020603050405020304" pitchFamily="18" charset="0"/>
                <a:cs typeface="Times New Roman" panose="02020603050405020304" pitchFamily="18" charset="0"/>
              </a:rPr>
              <a:t>With case studies, students are able to provide detailed and in-depth analyses and describe the evidence on which their conclusions are based. </a:t>
            </a:r>
          </a:p>
        </p:txBody>
      </p:sp>
      <p:sp>
        <p:nvSpPr>
          <p:cNvPr id="5" name="Slide Number Placeholder 4"/>
          <p:cNvSpPr>
            <a:spLocks noGrp="1"/>
          </p:cNvSpPr>
          <p:nvPr>
            <p:ph type="sldNum" sz="quarter" idx="12"/>
          </p:nvPr>
        </p:nvSpPr>
        <p:spPr/>
        <p:txBody>
          <a:bodyPr/>
          <a:lstStyle/>
          <a:p>
            <a:fld id="{13194DB4-395A-4295-9730-09FF7F373A60}" type="slidenum">
              <a:rPr lang="en-US" smtClean="0"/>
              <a:t>46</a:t>
            </a:fld>
            <a:endParaRPr lang="en-US"/>
          </a:p>
        </p:txBody>
      </p:sp>
    </p:spTree>
    <p:extLst>
      <p:ext uri="{BB962C8B-B14F-4D97-AF65-F5344CB8AC3E}">
        <p14:creationId xmlns:p14="http://schemas.microsoft.com/office/powerpoint/2010/main" val="3860515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5E-8B2E-47CE-BE0C-16007F89B231}"/>
              </a:ext>
            </a:extLst>
          </p:cNvPr>
          <p:cNvSpPr>
            <a:spLocks noGrp="1"/>
          </p:cNvSpPr>
          <p:nvPr>
            <p:ph type="title"/>
          </p:nvPr>
        </p:nvSpPr>
        <p:spPr/>
        <p:txBody>
          <a:bodyPr>
            <a:noAutofit/>
          </a:bodyPr>
          <a:lstStyle/>
          <a:p>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methods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for</a:t>
            </a:r>
            <a:r>
              <a:rPr kumimoji="0" lang="en-US" sz="3200" b="1" i="1" u="none" strike="noStrike" kern="1200" cap="none" spc="-8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higher</a:t>
            </a:r>
            <a:r>
              <a:rPr kumimoji="0" lang="en-US" sz="3200" b="1" i="1" u="none" strike="noStrike" kern="1200" cap="none" spc="-6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level </a:t>
            </a:r>
            <a:r>
              <a:rPr kumimoji="0" lang="en-US" sz="3200" b="1" i="1" u="none" strike="noStrike" kern="1200" cap="none" spc="-88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br>
            <a:r>
              <a:rPr kumimoji="0" lang="en-US" sz="3200" u="none" strike="noStrike" kern="1200" cap="none" spc="-5" normalizeH="0" baseline="0" noProof="0" dirty="0">
                <a:ln w="3175" cmpd="sng">
                  <a:noFill/>
                </a:ln>
                <a:solidFill>
                  <a:srgbClr val="002060"/>
                </a:solidFill>
                <a:effectLst/>
                <a:uLnTx/>
                <a:uFillTx/>
                <a:latin typeface="Arial"/>
                <a:ea typeface="+mj-ea"/>
                <a:cs typeface="+mj-cs"/>
              </a:rPr>
              <a:t>1) </a:t>
            </a:r>
            <a:r>
              <a:rPr lang="en-US" sz="3200" spc="-5" dirty="0">
                <a:solidFill>
                  <a:srgbClr val="002060"/>
                </a:solidFill>
                <a:latin typeface="Times New Roman"/>
                <a:cs typeface="Times New Roman"/>
              </a:rPr>
              <a:t>Case method,</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case</a:t>
            </a:r>
            <a:r>
              <a:rPr lang="en-US" sz="3200" spc="-10" dirty="0">
                <a:solidFill>
                  <a:srgbClr val="002060"/>
                </a:solidFill>
                <a:latin typeface="Times New Roman"/>
                <a:cs typeface="Times New Roman"/>
              </a:rPr>
              <a:t> </a:t>
            </a:r>
            <a:r>
              <a:rPr lang="en-US" sz="3200" spc="-25" dirty="0">
                <a:solidFill>
                  <a:srgbClr val="002060"/>
                </a:solidFill>
                <a:latin typeface="Times New Roman"/>
                <a:cs typeface="Times New Roman"/>
              </a:rPr>
              <a:t>study,</a:t>
            </a:r>
            <a:r>
              <a:rPr lang="en-US" sz="3200" spc="20" dirty="0">
                <a:solidFill>
                  <a:srgbClr val="002060"/>
                </a:solidFill>
                <a:latin typeface="Times New Roman"/>
                <a:cs typeface="Times New Roman"/>
              </a:rPr>
              <a:t> </a:t>
            </a:r>
            <a:r>
              <a:rPr lang="en-US" sz="3200" dirty="0">
                <a:solidFill>
                  <a:srgbClr val="002060"/>
                </a:solidFill>
                <a:latin typeface="Times New Roman"/>
                <a:cs typeface="Times New Roman"/>
              </a:rPr>
              <a:t>and</a:t>
            </a:r>
            <a:r>
              <a:rPr lang="en-US" sz="3200" spc="-25" dirty="0">
                <a:solidFill>
                  <a:srgbClr val="002060"/>
                </a:solidFill>
                <a:latin typeface="Times New Roman"/>
                <a:cs typeface="Times New Roman"/>
              </a:rPr>
              <a:t> </a:t>
            </a:r>
            <a:r>
              <a:rPr lang="en-US" sz="3200" dirty="0">
                <a:solidFill>
                  <a:srgbClr val="002060"/>
                </a:solidFill>
                <a:latin typeface="Times New Roman"/>
                <a:cs typeface="Times New Roman"/>
              </a:rPr>
              <a:t>unfolding</a:t>
            </a:r>
            <a:r>
              <a:rPr lang="en-US" sz="3200" spc="-50" dirty="0">
                <a:solidFill>
                  <a:srgbClr val="002060"/>
                </a:solidFill>
                <a:latin typeface="Times New Roman"/>
                <a:cs typeface="Times New Roman"/>
              </a:rPr>
              <a:t> </a:t>
            </a:r>
            <a:r>
              <a:rPr lang="en-US" sz="3200" spc="-5" dirty="0">
                <a:solidFill>
                  <a:srgbClr val="002060"/>
                </a:solidFill>
                <a:latin typeface="Times New Roman"/>
                <a:cs typeface="Times New Roman"/>
              </a:rPr>
              <a:t>cases</a:t>
            </a:r>
            <a:br>
              <a:rPr lang="en-US" sz="3200" dirty="0">
                <a:solidFill>
                  <a:schemeClr val="accent3"/>
                </a:solidFill>
                <a:latin typeface="Times New Roman"/>
                <a:cs typeface="Times New Roman"/>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3923A253-F466-489C-90AD-F8E6F53144B2}"/>
              </a:ext>
            </a:extLst>
          </p:cNvPr>
          <p:cNvSpPr>
            <a:spLocks noGrp="1"/>
          </p:cNvSpPr>
          <p:nvPr>
            <p:ph idx="1"/>
          </p:nvPr>
        </p:nvSpPr>
        <p:spPr>
          <a:xfrm>
            <a:off x="617764" y="2498273"/>
            <a:ext cx="10956471" cy="4147458"/>
          </a:xfrm>
        </p:spPr>
        <p:txBody>
          <a:bodyPr>
            <a:normAutofit/>
          </a:bodyPr>
          <a:lstStyle/>
          <a:p>
            <a:pPr algn="just">
              <a:lnSpc>
                <a:spcPct val="150000"/>
              </a:lnSpc>
            </a:pPr>
            <a:r>
              <a:rPr lang="en-US" dirty="0"/>
              <a:t>The case study also provides a means for students to apply relevant concepts and theories from class and from their readings. </a:t>
            </a:r>
          </a:p>
          <a:p>
            <a:pPr algn="just">
              <a:lnSpc>
                <a:spcPct val="150000"/>
              </a:lnSpc>
            </a:pPr>
            <a:r>
              <a:rPr lang="en-US" dirty="0"/>
              <a:t>A case study may be completed as an individual assignment as long as the students provide a rationale for their decisions. The results of the case analysis may be presented orally for group critique and feedback</a:t>
            </a:r>
          </a:p>
        </p:txBody>
      </p:sp>
      <p:sp>
        <p:nvSpPr>
          <p:cNvPr id="5" name="Slide Number Placeholder 4"/>
          <p:cNvSpPr>
            <a:spLocks noGrp="1"/>
          </p:cNvSpPr>
          <p:nvPr>
            <p:ph type="sldNum" sz="quarter" idx="12"/>
          </p:nvPr>
        </p:nvSpPr>
        <p:spPr/>
        <p:txBody>
          <a:bodyPr/>
          <a:lstStyle/>
          <a:p>
            <a:fld id="{13194DB4-395A-4295-9730-09FF7F373A60}" type="slidenum">
              <a:rPr lang="en-US" smtClean="0"/>
              <a:t>47</a:t>
            </a:fld>
            <a:endParaRPr lang="en-US"/>
          </a:p>
        </p:txBody>
      </p:sp>
    </p:spTree>
    <p:extLst>
      <p:ext uri="{BB962C8B-B14F-4D97-AF65-F5344CB8AC3E}">
        <p14:creationId xmlns:p14="http://schemas.microsoft.com/office/powerpoint/2010/main" val="933669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2" name="Straight Connector 11">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4E7C618-951C-43C7-B90C-BB3B4AFDD5FA}"/>
              </a:ext>
            </a:extLst>
          </p:cNvPr>
          <p:cNvPicPr>
            <a:picLocks noChangeAspect="1"/>
          </p:cNvPicPr>
          <p:nvPr/>
        </p:nvPicPr>
        <p:blipFill rotWithShape="1">
          <a:blip r:embed="rId5"/>
          <a:srcRect l="29330" t="36422" r="30893" b="14303"/>
          <a:stretch/>
        </p:blipFill>
        <p:spPr>
          <a:xfrm>
            <a:off x="559558" y="1201003"/>
            <a:ext cx="11296275" cy="5167139"/>
          </a:xfrm>
          <a:prstGeom prst="rect">
            <a:avLst/>
          </a:prstGeom>
          <a:ln w="57150" cmpd="thickThin">
            <a:solidFill>
              <a:schemeClr val="tx1">
                <a:lumMod val="50000"/>
                <a:lumOff val="50000"/>
              </a:schemeClr>
            </a:solidFill>
            <a:miter lim="800000"/>
          </a:ln>
        </p:spPr>
      </p:pic>
      <p:sp>
        <p:nvSpPr>
          <p:cNvPr id="6" name="Slide Number Placeholder 5"/>
          <p:cNvSpPr>
            <a:spLocks noGrp="1"/>
          </p:cNvSpPr>
          <p:nvPr>
            <p:ph type="sldNum" sz="quarter" idx="12"/>
          </p:nvPr>
        </p:nvSpPr>
        <p:spPr/>
        <p:txBody>
          <a:bodyPr/>
          <a:lstStyle/>
          <a:p>
            <a:fld id="{13194DB4-395A-4295-9730-09FF7F373A60}" type="slidenum">
              <a:rPr lang="en-US" smtClean="0"/>
              <a:t>48</a:t>
            </a:fld>
            <a:endParaRPr lang="en-US"/>
          </a:p>
        </p:txBody>
      </p:sp>
      <p:sp>
        <p:nvSpPr>
          <p:cNvPr id="7" name="Title 6"/>
          <p:cNvSpPr>
            <a:spLocks noGrp="1"/>
          </p:cNvSpPr>
          <p:nvPr>
            <p:ph type="title"/>
          </p:nvPr>
        </p:nvSpPr>
        <p:spPr>
          <a:xfrm>
            <a:off x="1293814" y="429399"/>
            <a:ext cx="9601196" cy="1303867"/>
          </a:xfrm>
        </p:spPr>
        <p:txBody>
          <a:bodyPr>
            <a:normAutofit fontScale="90000"/>
          </a:bodyPr>
          <a:lstStyle/>
          <a:p>
            <a:r>
              <a:rPr lang="en-US" u="sng" dirty="0">
                <a:solidFill>
                  <a:srgbClr val="002060"/>
                </a:solidFill>
              </a:rPr>
              <a:t>Case study example</a:t>
            </a:r>
            <a:br>
              <a:rPr lang="en-US" u="sng" dirty="0">
                <a:solidFill>
                  <a:srgbClr val="002060"/>
                </a:solidFill>
              </a:rPr>
            </a:br>
            <a:endParaRPr lang="ar-EG" dirty="0"/>
          </a:p>
        </p:txBody>
      </p:sp>
    </p:spTree>
    <p:extLst>
      <p:ext uri="{BB962C8B-B14F-4D97-AF65-F5344CB8AC3E}">
        <p14:creationId xmlns:p14="http://schemas.microsoft.com/office/powerpoint/2010/main" val="3847534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5E-8B2E-47CE-BE0C-16007F89B231}"/>
              </a:ext>
            </a:extLst>
          </p:cNvPr>
          <p:cNvSpPr>
            <a:spLocks noGrp="1"/>
          </p:cNvSpPr>
          <p:nvPr>
            <p:ph type="title"/>
          </p:nvPr>
        </p:nvSpPr>
        <p:spPr/>
        <p:txBody>
          <a:bodyPr>
            <a:noAutofit/>
          </a:bodyPr>
          <a:lstStyle/>
          <a:p>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methods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for</a:t>
            </a:r>
            <a:r>
              <a:rPr kumimoji="0" lang="en-US" sz="3200" b="1" i="1" u="none" strike="noStrike" kern="1200" cap="none" spc="-8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higher</a:t>
            </a:r>
            <a:r>
              <a:rPr kumimoji="0" lang="en-US" sz="3200" b="1" i="1" u="none" strike="noStrike" kern="1200" cap="none" spc="-6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level </a:t>
            </a:r>
            <a:r>
              <a:rPr kumimoji="0" lang="en-US" sz="3200" b="1" i="1" u="none" strike="noStrike" kern="1200" cap="none" spc="-88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br>
            <a:r>
              <a:rPr kumimoji="0" lang="en-US" sz="3200" u="none" strike="noStrike" kern="1200" cap="none" spc="-5" normalizeH="0" baseline="0" noProof="0" dirty="0">
                <a:ln w="3175" cmpd="sng">
                  <a:noFill/>
                </a:ln>
                <a:solidFill>
                  <a:srgbClr val="002060"/>
                </a:solidFill>
                <a:effectLst/>
                <a:uLnTx/>
                <a:uFillTx/>
                <a:latin typeface="Arial"/>
                <a:ea typeface="+mj-ea"/>
                <a:cs typeface="+mj-cs"/>
              </a:rPr>
              <a:t>1) </a:t>
            </a:r>
            <a:r>
              <a:rPr lang="en-US" sz="3200" spc="-5" dirty="0">
                <a:solidFill>
                  <a:srgbClr val="002060"/>
                </a:solidFill>
                <a:latin typeface="Times New Roman"/>
                <a:cs typeface="Times New Roman"/>
              </a:rPr>
              <a:t>Case method,</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case</a:t>
            </a:r>
            <a:r>
              <a:rPr lang="en-US" sz="3200" spc="-10" dirty="0">
                <a:solidFill>
                  <a:srgbClr val="002060"/>
                </a:solidFill>
                <a:latin typeface="Times New Roman"/>
                <a:cs typeface="Times New Roman"/>
              </a:rPr>
              <a:t> </a:t>
            </a:r>
            <a:r>
              <a:rPr lang="en-US" sz="3200" spc="-25" dirty="0">
                <a:solidFill>
                  <a:srgbClr val="002060"/>
                </a:solidFill>
                <a:latin typeface="Times New Roman"/>
                <a:cs typeface="Times New Roman"/>
              </a:rPr>
              <a:t>study,</a:t>
            </a:r>
            <a:r>
              <a:rPr lang="en-US" sz="3200" spc="20" dirty="0">
                <a:solidFill>
                  <a:srgbClr val="002060"/>
                </a:solidFill>
                <a:latin typeface="Times New Roman"/>
                <a:cs typeface="Times New Roman"/>
              </a:rPr>
              <a:t> </a:t>
            </a:r>
            <a:r>
              <a:rPr lang="en-US" sz="3200" dirty="0">
                <a:solidFill>
                  <a:srgbClr val="002060"/>
                </a:solidFill>
                <a:latin typeface="Times New Roman"/>
                <a:cs typeface="Times New Roman"/>
              </a:rPr>
              <a:t>and</a:t>
            </a:r>
            <a:r>
              <a:rPr lang="en-US" sz="3200" spc="-25" dirty="0">
                <a:solidFill>
                  <a:srgbClr val="002060"/>
                </a:solidFill>
                <a:latin typeface="Times New Roman"/>
                <a:cs typeface="Times New Roman"/>
              </a:rPr>
              <a:t> </a:t>
            </a:r>
            <a:r>
              <a:rPr lang="en-US" sz="3200" dirty="0">
                <a:solidFill>
                  <a:srgbClr val="002060"/>
                </a:solidFill>
                <a:latin typeface="Times New Roman"/>
                <a:cs typeface="Times New Roman"/>
              </a:rPr>
              <a:t>unfolding</a:t>
            </a:r>
            <a:r>
              <a:rPr lang="en-US" sz="3200" spc="-50" dirty="0">
                <a:solidFill>
                  <a:srgbClr val="002060"/>
                </a:solidFill>
                <a:latin typeface="Times New Roman"/>
                <a:cs typeface="Times New Roman"/>
              </a:rPr>
              <a:t> </a:t>
            </a:r>
            <a:r>
              <a:rPr lang="en-US" sz="3200" spc="-5" dirty="0">
                <a:solidFill>
                  <a:srgbClr val="002060"/>
                </a:solidFill>
                <a:latin typeface="Times New Roman"/>
                <a:cs typeface="Times New Roman"/>
              </a:rPr>
              <a:t>cases</a:t>
            </a:r>
            <a:br>
              <a:rPr lang="en-US" sz="3200" dirty="0">
                <a:solidFill>
                  <a:schemeClr val="accent3"/>
                </a:solidFill>
                <a:latin typeface="Times New Roman"/>
                <a:cs typeface="Times New Roman"/>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3923A253-F466-489C-90AD-F8E6F53144B2}"/>
              </a:ext>
            </a:extLst>
          </p:cNvPr>
          <p:cNvSpPr>
            <a:spLocks noGrp="1"/>
          </p:cNvSpPr>
          <p:nvPr>
            <p:ph idx="1"/>
          </p:nvPr>
        </p:nvSpPr>
        <p:spPr>
          <a:xfrm>
            <a:off x="617764" y="2498273"/>
            <a:ext cx="10956471" cy="4147458"/>
          </a:xfrm>
        </p:spPr>
        <p:txBody>
          <a:bodyPr>
            <a:normAutofit lnSpcReduction="10000"/>
          </a:bodyPr>
          <a:lstStyle/>
          <a:p>
            <a:pPr algn="just">
              <a:lnSpc>
                <a:spcPct val="150000"/>
              </a:lnSpc>
            </a:pPr>
            <a:r>
              <a:rPr lang="en-US" u="sng" dirty="0">
                <a:solidFill>
                  <a:srgbClr val="002060"/>
                </a:solidFill>
                <a:latin typeface="Times New Roman" panose="02020603050405020304" pitchFamily="18" charset="0"/>
                <a:cs typeface="Times New Roman" panose="02020603050405020304" pitchFamily="18" charset="0"/>
              </a:rPr>
              <a:t>Unfolding cases </a:t>
            </a:r>
            <a:r>
              <a:rPr lang="en-US" dirty="0">
                <a:latin typeface="Times New Roman" panose="02020603050405020304" pitchFamily="18" charset="0"/>
                <a:cs typeface="Times New Roman" panose="02020603050405020304" pitchFamily="18" charset="0"/>
              </a:rPr>
              <a:t>provide a means of </a:t>
            </a:r>
            <a:r>
              <a:rPr lang="en-US" dirty="0">
                <a:solidFill>
                  <a:srgbClr val="FF0000"/>
                </a:solidFill>
                <a:latin typeface="Times New Roman" panose="02020603050405020304" pitchFamily="18" charset="0"/>
                <a:cs typeface="Times New Roman" panose="02020603050405020304" pitchFamily="18" charset="0"/>
              </a:rPr>
              <a:t>simulating patient situation </a:t>
            </a:r>
            <a:r>
              <a:rPr lang="en-US" dirty="0">
                <a:latin typeface="Times New Roman" panose="02020603050405020304" pitchFamily="18" charset="0"/>
                <a:cs typeface="Times New Roman" panose="02020603050405020304" pitchFamily="18" charset="0"/>
              </a:rPr>
              <a:t>that changes over time, describe changes in a patient’s condition or a setting of care similar to what might occur with an actual patient</a:t>
            </a:r>
          </a:p>
          <a:p>
            <a:pPr algn="just">
              <a:lnSpc>
                <a:spcPct val="150000"/>
              </a:lnSpc>
            </a:pPr>
            <a:r>
              <a:rPr lang="en-US" sz="2400" spc="-5" dirty="0">
                <a:latin typeface="Times New Roman" panose="02020603050405020304" pitchFamily="18" charset="0"/>
                <a:cs typeface="Times New Roman" panose="02020603050405020304" pitchFamily="18" charset="0"/>
              </a:rPr>
              <a:t>Unfolding case studies </a:t>
            </a:r>
            <a:r>
              <a:rPr lang="en-US" sz="2400" dirty="0">
                <a:latin typeface="Times New Roman" panose="02020603050405020304" pitchFamily="18" charset="0"/>
                <a:cs typeface="Times New Roman" panose="02020603050405020304" pitchFamily="18" charset="0"/>
              </a:rPr>
              <a:t>are </a:t>
            </a:r>
            <a:r>
              <a:rPr lang="en-US" sz="2400" spc="-5" dirty="0">
                <a:latin typeface="Times New Roman" panose="02020603050405020304" pitchFamily="18" charset="0"/>
                <a:cs typeface="Times New Roman" panose="02020603050405020304" pitchFamily="18" charset="0"/>
              </a:rPr>
              <a:t>valuable </a:t>
            </a:r>
            <a:r>
              <a:rPr lang="en-US" sz="2400" dirty="0">
                <a:latin typeface="Times New Roman" panose="02020603050405020304" pitchFamily="18" charset="0"/>
                <a:cs typeface="Times New Roman" panose="02020603050405020304" pitchFamily="18" charset="0"/>
              </a:rPr>
              <a:t>for </a:t>
            </a:r>
            <a:r>
              <a:rPr lang="en-US" sz="2400" spc="-5" dirty="0">
                <a:latin typeface="Times New Roman" panose="02020603050405020304" pitchFamily="18" charset="0"/>
                <a:cs typeface="Times New Roman" panose="02020603050405020304" pitchFamily="18" charset="0"/>
              </a:rPr>
              <a:t>guiding </a:t>
            </a:r>
            <a:r>
              <a:rPr lang="en-US" sz="2400" dirty="0">
                <a:latin typeface="Times New Roman" panose="02020603050405020304" pitchFamily="18" charset="0"/>
                <a:cs typeface="Times New Roman" panose="02020603050405020304" pitchFamily="18" charset="0"/>
              </a:rPr>
              <a:t>students </a:t>
            </a:r>
            <a:r>
              <a:rPr lang="en-US" sz="2400" spc="5" dirty="0">
                <a:latin typeface="Times New Roman" panose="02020603050405020304" pitchFamily="18" charset="0"/>
                <a:cs typeface="Times New Roman" panose="02020603050405020304" pitchFamily="18" charset="0"/>
              </a:rPr>
              <a:t>in </a:t>
            </a:r>
            <a:r>
              <a:rPr lang="en-US" sz="2400" spc="-585" dirty="0">
                <a:latin typeface="Times New Roman" panose="02020603050405020304" pitchFamily="18" charset="0"/>
                <a:cs typeface="Times New Roman" panose="02020603050405020304" pitchFamily="18" charset="0"/>
              </a:rPr>
              <a:t> </a:t>
            </a:r>
            <a:r>
              <a:rPr lang="en-US" sz="2400" spc="-5" dirty="0">
                <a:solidFill>
                  <a:srgbClr val="FF0000"/>
                </a:solidFill>
                <a:latin typeface="Times New Roman" panose="02020603050405020304" pitchFamily="18" charset="0"/>
                <a:cs typeface="Times New Roman" panose="02020603050405020304" pitchFamily="18" charset="0"/>
              </a:rPr>
              <a:t>applying </a:t>
            </a:r>
            <a:r>
              <a:rPr lang="en-US" sz="2400" spc="5" dirty="0">
                <a:latin typeface="Times New Roman" panose="02020603050405020304" pitchFamily="18" charset="0"/>
                <a:cs typeface="Times New Roman" panose="02020603050405020304" pitchFamily="18" charset="0"/>
              </a:rPr>
              <a:t>theory </a:t>
            </a:r>
            <a:r>
              <a:rPr lang="en-US" sz="2400" spc="-5" dirty="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classroom </a:t>
            </a:r>
            <a:r>
              <a:rPr lang="en-US" sz="2400" spc="-5" dirty="0">
                <a:latin typeface="Times New Roman" panose="02020603050405020304" pitchFamily="18" charset="0"/>
                <a:cs typeface="Times New Roman" panose="02020603050405020304" pitchFamily="18" charset="0"/>
              </a:rPr>
              <a:t>learning </a:t>
            </a:r>
            <a:r>
              <a:rPr lang="en-US" sz="2400" dirty="0">
                <a:latin typeface="Times New Roman" panose="02020603050405020304" pitchFamily="18" charset="0"/>
                <a:cs typeface="Times New Roman" panose="02020603050405020304" pitchFamily="18" charset="0"/>
              </a:rPr>
              <a:t>to </a:t>
            </a:r>
            <a:r>
              <a:rPr lang="en-US" sz="2400" spc="-5" dirty="0">
                <a:latin typeface="Times New Roman" panose="02020603050405020304" pitchFamily="18" charset="0"/>
                <a:cs typeface="Times New Roman" panose="02020603050405020304" pitchFamily="18" charset="0"/>
              </a:rPr>
              <a:t>clinical practice </a:t>
            </a:r>
            <a:r>
              <a:rPr lang="en-US" sz="2400" spc="-58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and</a:t>
            </a:r>
            <a:r>
              <a:rPr lang="en-US" sz="2400" spc="-1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developing</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thinking</a:t>
            </a:r>
            <a:r>
              <a:rPr lang="en-US" sz="2400" spc="-2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skills.</a:t>
            </a:r>
          </a:p>
          <a:p>
            <a:pPr algn="just">
              <a:lnSpc>
                <a:spcPct val="150000"/>
              </a:lnSpc>
            </a:pPr>
            <a:r>
              <a:rPr lang="en-US" sz="2400" dirty="0">
                <a:latin typeface="Times New Roman" panose="02020603050405020304" pitchFamily="18" charset="0"/>
                <a:cs typeface="Times New Roman" panose="02020603050405020304" pitchFamily="18" charset="0"/>
              </a:rPr>
              <a:t>It </a:t>
            </a:r>
            <a:r>
              <a:rPr lang="en-US" sz="2400" spc="-10" dirty="0">
                <a:latin typeface="Times New Roman" panose="02020603050405020304" pitchFamily="18" charset="0"/>
                <a:cs typeface="Times New Roman" panose="02020603050405020304" pitchFamily="18" charset="0"/>
              </a:rPr>
              <a:t>enables</a:t>
            </a:r>
            <a:r>
              <a:rPr lang="en-US" sz="2400" spc="-5" dirty="0">
                <a:latin typeface="Times New Roman" panose="02020603050405020304" pitchFamily="18" charset="0"/>
                <a:cs typeface="Times New Roman" panose="02020603050405020304" pitchFamily="18" charset="0"/>
              </a:rPr>
              <a:t> students</a:t>
            </a:r>
            <a:r>
              <a:rPr lang="en-US" sz="2400" dirty="0">
                <a:latin typeface="Times New Roman" panose="02020603050405020304" pitchFamily="18" charset="0"/>
                <a:cs typeface="Times New Roman" panose="02020603050405020304" pitchFamily="18" charset="0"/>
              </a:rPr>
              <a:t> to</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identify</a:t>
            </a:r>
            <a:r>
              <a:rPr lang="en-US" sz="2400" dirty="0">
                <a:latin typeface="Times New Roman" panose="02020603050405020304" pitchFamily="18" charset="0"/>
                <a:cs typeface="Times New Roman" panose="02020603050405020304" pitchFamily="18" charset="0"/>
              </a:rPr>
              <a:t> the</a:t>
            </a:r>
            <a:r>
              <a:rPr lang="en-US" sz="2400" spc="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most </a:t>
            </a:r>
            <a:r>
              <a:rPr lang="en-US" sz="2400" spc="-585" dirty="0">
                <a:latin typeface="Times New Roman" panose="02020603050405020304" pitchFamily="18" charset="0"/>
                <a:cs typeface="Times New Roman" panose="02020603050405020304" pitchFamily="18" charset="0"/>
              </a:rPr>
              <a:t> </a:t>
            </a:r>
            <a:r>
              <a:rPr lang="en-US" sz="2400" spc="-5" dirty="0">
                <a:solidFill>
                  <a:srgbClr val="FF0000"/>
                </a:solidFill>
                <a:latin typeface="Times New Roman" panose="02020603050405020304" pitchFamily="18" charset="0"/>
                <a:cs typeface="Times New Roman" panose="02020603050405020304" pitchFamily="18" charset="0"/>
              </a:rPr>
              <a:t>salient</a:t>
            </a:r>
            <a:r>
              <a:rPr lang="en-US" sz="2400" dirty="0">
                <a:solidFill>
                  <a:srgbClr val="FF0000"/>
                </a:solidFill>
                <a:latin typeface="Times New Roman" panose="02020603050405020304" pitchFamily="18" charset="0"/>
                <a:cs typeface="Times New Roman" panose="02020603050405020304" pitchFamily="18" charset="0"/>
              </a:rPr>
              <a:t> </a:t>
            </a:r>
            <a:r>
              <a:rPr lang="en-US" sz="2400" spc="-5" dirty="0">
                <a:solidFill>
                  <a:srgbClr val="FF0000"/>
                </a:solidFill>
                <a:latin typeface="Times New Roman" panose="02020603050405020304" pitchFamily="18" charset="0"/>
                <a:cs typeface="Times New Roman" panose="02020603050405020304" pitchFamily="18" charset="0"/>
              </a:rPr>
              <a:t>aspects</a:t>
            </a:r>
            <a:r>
              <a:rPr lang="en-US" sz="2400" dirty="0">
                <a:solidFill>
                  <a:srgbClr val="FF0000"/>
                </a:solidFill>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of</a:t>
            </a:r>
            <a:r>
              <a:rPr lang="en-US" sz="2400" dirty="0">
                <a:latin typeface="Times New Roman" panose="02020603050405020304" pitchFamily="18" charset="0"/>
                <a:cs typeface="Times New Roman" panose="02020603050405020304" pitchFamily="18" charset="0"/>
              </a:rPr>
              <a:t> a</a:t>
            </a:r>
            <a:r>
              <a:rPr lang="en-US" sz="2400" spc="5"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case,</a:t>
            </a:r>
            <a:r>
              <a:rPr lang="en-US" sz="2400" spc="-5" dirty="0">
                <a:latin typeface="Times New Roman" panose="02020603050405020304" pitchFamily="18" charset="0"/>
                <a:cs typeface="Times New Roman" panose="02020603050405020304" pitchFamily="18" charset="0"/>
              </a:rPr>
              <a:t> develop</a:t>
            </a:r>
            <a:r>
              <a:rPr lang="en-US" sz="2400" spc="59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their</a:t>
            </a:r>
            <a:r>
              <a:rPr lang="en-US" sz="2400" spc="59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clinical </a:t>
            </a:r>
            <a:r>
              <a:rPr lang="en-US" sz="2400" spc="-58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imagination,</a:t>
            </a:r>
            <a:r>
              <a:rPr lang="en-US" sz="2400" spc="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begin</a:t>
            </a:r>
            <a:r>
              <a:rPr lang="en-US" sz="2400" spc="3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a:t>
            </a:r>
            <a:r>
              <a:rPr lang="en-US" sz="2400" spc="-2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think like</a:t>
            </a:r>
            <a:r>
              <a:rPr lang="en-US" sz="2400" spc="-3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a:t>
            </a:r>
            <a:r>
              <a:rPr lang="en-US" sz="2400" spc="-10"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nurse.</a:t>
            </a: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49</a:t>
            </a:fld>
            <a:endParaRPr lang="en-US"/>
          </a:p>
        </p:txBody>
      </p:sp>
    </p:spTree>
    <p:extLst>
      <p:ext uri="{BB962C8B-B14F-4D97-AF65-F5344CB8AC3E}">
        <p14:creationId xmlns:p14="http://schemas.microsoft.com/office/powerpoint/2010/main" val="395247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402-5315-47BE-B9BE-C64F11C1DC0C}"/>
              </a:ext>
            </a:extLst>
          </p:cNvPr>
          <p:cNvSpPr>
            <a:spLocks noGrp="1"/>
          </p:cNvSpPr>
          <p:nvPr>
            <p:ph type="title"/>
          </p:nvPr>
        </p:nvSpPr>
        <p:spPr/>
        <p:txBody>
          <a:bodyPr/>
          <a:lstStyle/>
          <a:p>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Outlines con.,</a:t>
            </a:r>
            <a:endParaRPr lang="en-US" dirty="0"/>
          </a:p>
        </p:txBody>
      </p:sp>
      <p:sp>
        <p:nvSpPr>
          <p:cNvPr id="3" name="Content Placeholder 2">
            <a:extLst>
              <a:ext uri="{FF2B5EF4-FFF2-40B4-BE49-F238E27FC236}">
                <a16:creationId xmlns:a16="http://schemas.microsoft.com/office/drawing/2014/main" id="{A5F5726B-F75E-4772-A62C-2E1442C325C3}"/>
              </a:ext>
            </a:extLst>
          </p:cNvPr>
          <p:cNvSpPr>
            <a:spLocks noGrp="1"/>
          </p:cNvSpPr>
          <p:nvPr>
            <p:ph idx="1"/>
          </p:nvPr>
        </p:nvSpPr>
        <p:spPr>
          <a:xfrm>
            <a:off x="881743" y="2547257"/>
            <a:ext cx="10014854" cy="3328611"/>
          </a:xfrm>
        </p:spPr>
        <p:txBody>
          <a:bodyPr/>
          <a:lstStyle/>
          <a:p>
            <a:r>
              <a:rPr lang="en-US" dirty="0">
                <a:solidFill>
                  <a:schemeClr val="tx2"/>
                </a:solidFill>
              </a:rPr>
              <a:t>Assessment Methods for Higher Level Cognitive Skills</a:t>
            </a:r>
          </a:p>
          <a:p>
            <a:pPr marL="0" indent="0">
              <a:buNone/>
            </a:pPr>
            <a:r>
              <a:rPr lang="en-US" dirty="0"/>
              <a:t>        - Case method, Case study, and unfolding cases</a:t>
            </a:r>
          </a:p>
          <a:p>
            <a:pPr marL="0" indent="0">
              <a:buNone/>
            </a:pPr>
            <a:r>
              <a:rPr lang="en-US" dirty="0"/>
              <a:t>        - Discussion</a:t>
            </a:r>
          </a:p>
          <a:p>
            <a:pPr marL="0" indent="0">
              <a:buNone/>
            </a:pPr>
            <a:r>
              <a:rPr lang="en-US" dirty="0"/>
              <a:t>        - Debate</a:t>
            </a:r>
          </a:p>
          <a:p>
            <a:pPr marL="0" indent="0">
              <a:buNone/>
            </a:pPr>
            <a:r>
              <a:rPr lang="en-US" dirty="0"/>
              <a:t>        - Multimedia</a:t>
            </a:r>
          </a:p>
          <a:p>
            <a:pPr marL="0" indent="0">
              <a:buNone/>
            </a:pPr>
            <a:r>
              <a:rPr lang="en-US" dirty="0"/>
              <a:t>        - Short Written Assignments</a:t>
            </a:r>
          </a:p>
        </p:txBody>
      </p:sp>
      <p:sp>
        <p:nvSpPr>
          <p:cNvPr id="5" name="Slide Number Placeholder 4"/>
          <p:cNvSpPr>
            <a:spLocks noGrp="1"/>
          </p:cNvSpPr>
          <p:nvPr>
            <p:ph type="sldNum" sz="quarter" idx="12"/>
          </p:nvPr>
        </p:nvSpPr>
        <p:spPr/>
        <p:txBody>
          <a:bodyPr/>
          <a:lstStyle/>
          <a:p>
            <a:fld id="{13194DB4-395A-4295-9730-09FF7F373A60}" type="slidenum">
              <a:rPr lang="en-US" smtClean="0"/>
              <a:t>5</a:t>
            </a:fld>
            <a:endParaRPr lang="en-US"/>
          </a:p>
        </p:txBody>
      </p:sp>
    </p:spTree>
    <p:extLst>
      <p:ext uri="{BB962C8B-B14F-4D97-AF65-F5344CB8AC3E}">
        <p14:creationId xmlns:p14="http://schemas.microsoft.com/office/powerpoint/2010/main" val="1774221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4D5E-8B2E-47CE-BE0C-16007F89B231}"/>
              </a:ext>
            </a:extLst>
          </p:cNvPr>
          <p:cNvSpPr>
            <a:spLocks noGrp="1"/>
          </p:cNvSpPr>
          <p:nvPr>
            <p:ph type="title"/>
          </p:nvPr>
        </p:nvSpPr>
        <p:spPr/>
        <p:txBody>
          <a:bodyPr>
            <a:noAutofit/>
          </a:bodyPr>
          <a:lstStyle/>
          <a:p>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methods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for</a:t>
            </a:r>
            <a:r>
              <a:rPr kumimoji="0" lang="en-US" sz="3200" b="1" i="1" u="none" strike="noStrike" kern="1200" cap="none" spc="-80"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higher</a:t>
            </a:r>
            <a:r>
              <a:rPr kumimoji="0" lang="en-US" sz="3200" b="1" i="1" u="none" strike="noStrike" kern="1200" cap="none" spc="-6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0" normalizeH="0" baseline="0" noProof="0" dirty="0">
                <a:ln w="3175" cmpd="sng">
                  <a:noFill/>
                </a:ln>
                <a:solidFill>
                  <a:schemeClr val="accent3"/>
                </a:solidFill>
                <a:effectLst/>
                <a:uLnTx/>
                <a:uFillTx/>
                <a:latin typeface="Arial"/>
                <a:ea typeface="+mj-ea"/>
                <a:cs typeface="+mj-cs"/>
              </a:rPr>
              <a:t>level </a:t>
            </a:r>
            <a:r>
              <a:rPr kumimoji="0" lang="en-US" sz="3200" b="1" i="1" u="none" strike="noStrike" kern="1200" cap="none" spc="-885" normalizeH="0" baseline="0" noProof="0" dirty="0">
                <a:ln w="3175" cmpd="sng">
                  <a:noFill/>
                </a:ln>
                <a:solidFill>
                  <a:schemeClr val="accent3"/>
                </a:solidFill>
                <a:effectLst/>
                <a:uLnTx/>
                <a:uFillTx/>
                <a:latin typeface="Arial"/>
                <a:ea typeface="+mj-ea"/>
                <a:cs typeface="+mj-cs"/>
              </a:rPr>
              <a:t> </a:t>
            </a:r>
            <a: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chemeClr val="accent3"/>
                </a:solidFill>
                <a:effectLst/>
                <a:uLnTx/>
                <a:uFillTx/>
                <a:latin typeface="Arial"/>
                <a:ea typeface="+mj-ea"/>
                <a:cs typeface="+mj-cs"/>
              </a:rPr>
            </a:br>
            <a:r>
              <a:rPr kumimoji="0" lang="en-US" sz="3200" u="none" strike="noStrike" kern="1200" cap="none" spc="-5" normalizeH="0" baseline="0" noProof="0" dirty="0">
                <a:ln w="3175" cmpd="sng">
                  <a:noFill/>
                </a:ln>
                <a:solidFill>
                  <a:srgbClr val="002060"/>
                </a:solidFill>
                <a:effectLst/>
                <a:uLnTx/>
                <a:uFillTx/>
                <a:latin typeface="Arial"/>
                <a:ea typeface="+mj-ea"/>
                <a:cs typeface="+mj-cs"/>
              </a:rPr>
              <a:t>1) </a:t>
            </a:r>
            <a:r>
              <a:rPr lang="en-US" sz="3200" spc="-5" dirty="0">
                <a:solidFill>
                  <a:srgbClr val="002060"/>
                </a:solidFill>
                <a:latin typeface="Times New Roman"/>
                <a:cs typeface="Times New Roman"/>
              </a:rPr>
              <a:t>Case method,</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case</a:t>
            </a:r>
            <a:r>
              <a:rPr lang="en-US" sz="3200" spc="-10" dirty="0">
                <a:solidFill>
                  <a:srgbClr val="002060"/>
                </a:solidFill>
                <a:latin typeface="Times New Roman"/>
                <a:cs typeface="Times New Roman"/>
              </a:rPr>
              <a:t> </a:t>
            </a:r>
            <a:r>
              <a:rPr lang="en-US" sz="3200" spc="-25" dirty="0">
                <a:solidFill>
                  <a:srgbClr val="002060"/>
                </a:solidFill>
                <a:latin typeface="Times New Roman"/>
                <a:cs typeface="Times New Roman"/>
              </a:rPr>
              <a:t>study,</a:t>
            </a:r>
            <a:r>
              <a:rPr lang="en-US" sz="3200" spc="20" dirty="0">
                <a:solidFill>
                  <a:srgbClr val="002060"/>
                </a:solidFill>
                <a:latin typeface="Times New Roman"/>
                <a:cs typeface="Times New Roman"/>
              </a:rPr>
              <a:t> </a:t>
            </a:r>
            <a:r>
              <a:rPr lang="en-US" sz="3200" dirty="0">
                <a:solidFill>
                  <a:srgbClr val="002060"/>
                </a:solidFill>
                <a:latin typeface="Times New Roman"/>
                <a:cs typeface="Times New Roman"/>
              </a:rPr>
              <a:t>and</a:t>
            </a:r>
            <a:r>
              <a:rPr lang="en-US" sz="3200" spc="-25" dirty="0">
                <a:solidFill>
                  <a:srgbClr val="002060"/>
                </a:solidFill>
                <a:latin typeface="Times New Roman"/>
                <a:cs typeface="Times New Roman"/>
              </a:rPr>
              <a:t> </a:t>
            </a:r>
            <a:r>
              <a:rPr lang="en-US" sz="3200" dirty="0">
                <a:solidFill>
                  <a:srgbClr val="002060"/>
                </a:solidFill>
                <a:latin typeface="Times New Roman"/>
                <a:cs typeface="Times New Roman"/>
              </a:rPr>
              <a:t>unfolding</a:t>
            </a:r>
            <a:r>
              <a:rPr lang="en-US" sz="3200" spc="-50" dirty="0">
                <a:solidFill>
                  <a:srgbClr val="002060"/>
                </a:solidFill>
                <a:latin typeface="Times New Roman"/>
                <a:cs typeface="Times New Roman"/>
              </a:rPr>
              <a:t> </a:t>
            </a:r>
            <a:r>
              <a:rPr lang="en-US" sz="3200" spc="-5" dirty="0">
                <a:solidFill>
                  <a:srgbClr val="002060"/>
                </a:solidFill>
                <a:latin typeface="Times New Roman"/>
                <a:cs typeface="Times New Roman"/>
              </a:rPr>
              <a:t>cases</a:t>
            </a:r>
            <a:br>
              <a:rPr lang="en-US" sz="3200" dirty="0">
                <a:solidFill>
                  <a:schemeClr val="accent3"/>
                </a:solidFill>
                <a:latin typeface="Times New Roman"/>
                <a:cs typeface="Times New Roman"/>
              </a:rPr>
            </a:br>
            <a:endParaRPr lang="en-US" sz="3200" dirty="0">
              <a:solidFill>
                <a:schemeClr val="accent3"/>
              </a:solidFill>
            </a:endParaRPr>
          </a:p>
        </p:txBody>
      </p:sp>
      <p:sp>
        <p:nvSpPr>
          <p:cNvPr id="3" name="Content Placeholder 2">
            <a:extLst>
              <a:ext uri="{FF2B5EF4-FFF2-40B4-BE49-F238E27FC236}">
                <a16:creationId xmlns:a16="http://schemas.microsoft.com/office/drawing/2014/main" id="{3923A253-F466-489C-90AD-F8E6F53144B2}"/>
              </a:ext>
            </a:extLst>
          </p:cNvPr>
          <p:cNvSpPr>
            <a:spLocks noGrp="1"/>
          </p:cNvSpPr>
          <p:nvPr>
            <p:ph idx="1"/>
          </p:nvPr>
        </p:nvSpPr>
        <p:spPr>
          <a:xfrm>
            <a:off x="506186" y="2286000"/>
            <a:ext cx="11103428" cy="4441371"/>
          </a:xfrm>
        </p:spPr>
        <p:txBody>
          <a:bodyPr>
            <a:normAutofit/>
          </a:bodyPr>
          <a:lstStyle/>
          <a:p>
            <a:pPr algn="just">
              <a:lnSpc>
                <a:spcPct val="150000"/>
              </a:lnSpc>
              <a:spcBef>
                <a:spcPts val="0"/>
              </a:spcBef>
              <a:spcAft>
                <a:spcPts val="0"/>
              </a:spcAft>
            </a:pPr>
            <a:r>
              <a:rPr lang="en-US" sz="2000" dirty="0">
                <a:latin typeface="Times New Roman" panose="02020603050405020304" pitchFamily="18" charset="0"/>
                <a:cs typeface="Times New Roman" panose="02020603050405020304" pitchFamily="18" charset="0"/>
              </a:rPr>
              <a:t>A  model for writing unfolding cases, This strategy includes </a:t>
            </a:r>
            <a:r>
              <a:rPr lang="en-US" sz="2000" b="1" dirty="0">
                <a:latin typeface="Times New Roman" panose="02020603050405020304" pitchFamily="18" charset="0"/>
                <a:cs typeface="Times New Roman" panose="02020603050405020304" pitchFamily="18" charset="0"/>
              </a:rPr>
              <a:t>at least three paragraphs </a:t>
            </a:r>
            <a:r>
              <a:rPr lang="en-US" sz="2000" dirty="0">
                <a:latin typeface="Times New Roman" panose="02020603050405020304" pitchFamily="18" charset="0"/>
                <a:cs typeface="Times New Roman" panose="02020603050405020304" pitchFamily="18" charset="0"/>
              </a:rPr>
              <a:t>for analysis and discussion by students. </a:t>
            </a:r>
          </a:p>
          <a:p>
            <a:pPr algn="just">
              <a:lnSpc>
                <a:spcPct val="150000"/>
              </a:lnSpc>
              <a:spcBef>
                <a:spcPts val="0"/>
              </a:spcBef>
              <a:spcAft>
                <a:spcPts val="0"/>
              </a:spcAft>
            </a:pPr>
            <a:r>
              <a:rPr lang="en-US" sz="2000" dirty="0">
                <a:solidFill>
                  <a:srgbClr val="FF0000"/>
                </a:solidFill>
                <a:latin typeface="Times New Roman" panose="02020603050405020304" pitchFamily="18" charset="0"/>
                <a:cs typeface="Times New Roman" panose="02020603050405020304" pitchFamily="18" charset="0"/>
              </a:rPr>
              <a:t>The case is presented in the first paragraph</a:t>
            </a:r>
            <a:r>
              <a:rPr lang="en-US" sz="2000" dirty="0">
                <a:latin typeface="Times New Roman" panose="02020603050405020304" pitchFamily="18" charset="0"/>
                <a:cs typeface="Times New Roman" panose="02020603050405020304" pitchFamily="18" charset="0"/>
              </a:rPr>
              <a:t>, followed by questions for problem solving and critical thinking. </a:t>
            </a:r>
          </a:p>
          <a:p>
            <a:pPr algn="just">
              <a:lnSpc>
                <a:spcPct val="150000"/>
              </a:lnSpc>
              <a:spcBef>
                <a:spcPts val="0"/>
              </a:spcBef>
              <a:spcAft>
                <a:spcPts val="0"/>
              </a:spcAft>
            </a:pPr>
            <a:r>
              <a:rPr lang="en-US" sz="2000" dirty="0">
                <a:latin typeface="Times New Roman" panose="02020603050405020304" pitchFamily="18" charset="0"/>
                <a:cs typeface="Times New Roman" panose="02020603050405020304" pitchFamily="18" charset="0"/>
              </a:rPr>
              <a:t>The case unfolds as the teacher presents new information about the patient or clinical situation in a second paragraph, </a:t>
            </a:r>
          </a:p>
          <a:p>
            <a:pPr algn="just">
              <a:lnSpc>
                <a:spcPct val="150000"/>
              </a:lnSpc>
              <a:spcBef>
                <a:spcPts val="0"/>
              </a:spcBef>
              <a:spcAft>
                <a:spcPts val="0"/>
              </a:spcAft>
            </a:pPr>
            <a:r>
              <a:rPr lang="en-US" sz="2000" dirty="0">
                <a:latin typeface="Times New Roman" panose="02020603050405020304" pitchFamily="18" charset="0"/>
                <a:cs typeface="Times New Roman" panose="02020603050405020304" pitchFamily="18" charset="0"/>
              </a:rPr>
              <a:t>By introducing new data in subsequent paragraphs, the teacher presents a changing patient scenario, students complete a reflective writing exercise to identify where further learning is needed and to share their reactions to the case. </a:t>
            </a:r>
          </a:p>
        </p:txBody>
      </p:sp>
      <p:sp>
        <p:nvSpPr>
          <p:cNvPr id="5" name="Slide Number Placeholder 4"/>
          <p:cNvSpPr>
            <a:spLocks noGrp="1"/>
          </p:cNvSpPr>
          <p:nvPr>
            <p:ph type="sldNum" sz="quarter" idx="12"/>
          </p:nvPr>
        </p:nvSpPr>
        <p:spPr/>
        <p:txBody>
          <a:bodyPr/>
          <a:lstStyle/>
          <a:p>
            <a:fld id="{13194DB4-395A-4295-9730-09FF7F373A60}" type="slidenum">
              <a:rPr lang="en-US" smtClean="0"/>
              <a:t>50</a:t>
            </a:fld>
            <a:endParaRPr lang="en-US"/>
          </a:p>
        </p:txBody>
      </p:sp>
    </p:spTree>
    <p:extLst>
      <p:ext uri="{BB962C8B-B14F-4D97-AF65-F5344CB8AC3E}">
        <p14:creationId xmlns:p14="http://schemas.microsoft.com/office/powerpoint/2010/main" val="2659291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000" b="1" i="1" spc="-5" dirty="0">
                <a:solidFill>
                  <a:schemeClr val="accent3"/>
                </a:solidFill>
              </a:rPr>
              <a:t>Assessment</a:t>
            </a:r>
            <a:r>
              <a:rPr lang="en-US" sz="4000" b="1" i="1" spc="20" dirty="0">
                <a:solidFill>
                  <a:schemeClr val="accent3"/>
                </a:solidFill>
              </a:rPr>
              <a:t> </a:t>
            </a:r>
            <a:r>
              <a:rPr lang="en-US" sz="4000" b="1" i="1" spc="-5" dirty="0">
                <a:solidFill>
                  <a:schemeClr val="accent3"/>
                </a:solidFill>
              </a:rPr>
              <a:t>methods </a:t>
            </a:r>
            <a:r>
              <a:rPr lang="en-US" sz="4000" b="1" i="1" dirty="0">
                <a:solidFill>
                  <a:schemeClr val="accent3"/>
                </a:solidFill>
              </a:rPr>
              <a:t>for</a:t>
            </a:r>
            <a:r>
              <a:rPr lang="en-US" sz="4000" b="1" i="1" spc="-80" dirty="0">
                <a:solidFill>
                  <a:schemeClr val="accent3"/>
                </a:solidFill>
              </a:rPr>
              <a:t> </a:t>
            </a:r>
            <a:r>
              <a:rPr lang="en-US" sz="4000" b="1" i="1" spc="-5" dirty="0">
                <a:solidFill>
                  <a:schemeClr val="accent3"/>
                </a:solidFill>
              </a:rPr>
              <a:t>higher</a:t>
            </a:r>
            <a:r>
              <a:rPr lang="en-US" sz="4000" b="1" i="1" spc="-65" dirty="0">
                <a:solidFill>
                  <a:schemeClr val="accent3"/>
                </a:solidFill>
              </a:rPr>
              <a:t> </a:t>
            </a:r>
            <a:r>
              <a:rPr lang="en-US" sz="4000" b="1" i="1" dirty="0">
                <a:solidFill>
                  <a:schemeClr val="accent3"/>
                </a:solidFill>
              </a:rPr>
              <a:t>level </a:t>
            </a:r>
            <a:r>
              <a:rPr lang="en-US" sz="4000" b="1" i="1" spc="-885" dirty="0">
                <a:solidFill>
                  <a:schemeClr val="accent3"/>
                </a:solidFill>
              </a:rPr>
              <a:t> </a:t>
            </a:r>
            <a:r>
              <a:rPr lang="en-US" sz="4000" b="1" i="1" spc="-5" dirty="0">
                <a:solidFill>
                  <a:schemeClr val="accent3"/>
                </a:solidFill>
              </a:rPr>
              <a:t>cognitive skills con.,</a:t>
            </a:r>
            <a:br>
              <a:rPr lang="en-US" b="1" i="1" spc="-5" dirty="0">
                <a:solidFill>
                  <a:schemeClr val="accent3"/>
                </a:solidFill>
              </a:rPr>
            </a:br>
            <a:r>
              <a:rPr lang="en-US" sz="3100" u="sng" dirty="0">
                <a:solidFill>
                  <a:srgbClr val="002060"/>
                </a:solidFill>
              </a:rPr>
              <a:t>Unfolding cases example</a:t>
            </a:r>
            <a:br>
              <a:rPr lang="en-US" dirty="0">
                <a:solidFill>
                  <a:srgbClr val="002060"/>
                </a:solidFill>
              </a:rPr>
            </a:br>
            <a:br>
              <a:rPr lang="en-US" b="1" i="1" spc="-5" dirty="0">
                <a:solidFill>
                  <a:schemeClr val="accent3"/>
                </a:solidFill>
              </a:rPr>
            </a:br>
            <a:endParaRPr lang="ar-EG" dirty="0"/>
          </a:p>
        </p:txBody>
      </p:sp>
      <p:sp>
        <p:nvSpPr>
          <p:cNvPr id="7" name="Content Placeholder 6"/>
          <p:cNvSpPr>
            <a:spLocks noGrp="1"/>
          </p:cNvSpPr>
          <p:nvPr>
            <p:ph idx="1"/>
          </p:nvPr>
        </p:nvSpPr>
        <p:spPr>
          <a:xfrm>
            <a:off x="341194" y="1774209"/>
            <a:ext cx="11505063" cy="4101659"/>
          </a:xfrm>
        </p:spPr>
        <p:txBody>
          <a:bodyPr>
            <a:noAutofit/>
          </a:bodyPr>
          <a:lstStyle/>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**You are making a home visit to see a 71-year-old woman who has a leg ulcer that began after she fell. The patient is coughing and wheezing: she tells you she "feels terrible.</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1. What additional data would you collect in the initial assessment? Why?</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2. What actions would you take during this home visit? Provide a rationale. </a:t>
            </a:r>
            <a:endParaRPr lang="ar-EG" sz="320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3194DB4-395A-4295-9730-09FF7F373A60}" type="slidenum">
              <a:rPr lang="en-US" smtClean="0"/>
              <a:t>51</a:t>
            </a:fld>
            <a:endParaRPr lang="en-US" dirty="0"/>
          </a:p>
        </p:txBody>
      </p:sp>
    </p:spTree>
    <p:extLst>
      <p:ext uri="{BB962C8B-B14F-4D97-AF65-F5344CB8AC3E}">
        <p14:creationId xmlns:p14="http://schemas.microsoft.com/office/powerpoint/2010/main" val="2808769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2584-1DD8-26E9-B8EB-AA9553D4BE1B}"/>
              </a:ext>
            </a:extLst>
          </p:cNvPr>
          <p:cNvSpPr>
            <a:spLocks noGrp="1"/>
          </p:cNvSpPr>
          <p:nvPr>
            <p:ph type="title"/>
          </p:nvPr>
        </p:nvSpPr>
        <p:spPr/>
        <p:txBody>
          <a:bodyPr/>
          <a:lstStyle/>
          <a:p>
            <a:r>
              <a:rPr lang="en-US" u="sng" dirty="0">
                <a:solidFill>
                  <a:srgbClr val="002060"/>
                </a:solidFill>
              </a:rPr>
              <a:t>Unfolding cases example con.,</a:t>
            </a:r>
            <a:endParaRPr lang="" dirty="0"/>
          </a:p>
        </p:txBody>
      </p:sp>
      <p:sp>
        <p:nvSpPr>
          <p:cNvPr id="3" name="Content Placeholder 2">
            <a:extLst>
              <a:ext uri="{FF2B5EF4-FFF2-40B4-BE49-F238E27FC236}">
                <a16:creationId xmlns:a16="http://schemas.microsoft.com/office/drawing/2014/main" id="{3A02994D-6B69-7876-AF14-CBEE4424DF68}"/>
              </a:ext>
            </a:extLst>
          </p:cNvPr>
          <p:cNvSpPr>
            <a:spLocks noGrp="1"/>
          </p:cNvSpPr>
          <p:nvPr>
            <p:ph idx="1"/>
          </p:nvPr>
        </p:nvSpPr>
        <p:spPr/>
        <p:txBody>
          <a:bodyPr>
            <a:normAutofit fontScale="92500" lnSpcReduction="20000"/>
          </a:bodyPr>
          <a:lstStyle/>
          <a:p>
            <a:pPr marL="0" indent="0" algn="just">
              <a:buNone/>
            </a:pPr>
            <a:r>
              <a:rPr lang="en-US" dirty="0">
                <a:solidFill>
                  <a:schemeClr val="tx1"/>
                </a:solidFill>
                <a:latin typeface="Times New Roman" panose="02020603050405020304" pitchFamily="18" charset="0"/>
                <a:cs typeface="Times New Roman" panose="02020603050405020304" pitchFamily="18" charset="0"/>
              </a:rPr>
              <a:t>In 3 days you visit this patient again. She has increased shortness of breath, more fatigue, and a pale color, and she seems cyanotic around her mouth.</a:t>
            </a:r>
          </a:p>
          <a:p>
            <a:pPr marL="457200" indent="-457200" algn="just">
              <a:buAutoNum type="arabicPeriod"/>
            </a:pPr>
            <a:r>
              <a:rPr lang="en-US" dirty="0">
                <a:solidFill>
                  <a:schemeClr val="tx1"/>
                </a:solidFill>
                <a:latin typeface="Times New Roman" panose="02020603050405020304" pitchFamily="18" charset="0"/>
                <a:cs typeface="Times New Roman" panose="02020603050405020304" pitchFamily="18" charset="0"/>
              </a:rPr>
              <a:t>Does this new information change your impression of her problems? Why or why not?</a:t>
            </a:r>
          </a:p>
          <a:p>
            <a:pPr marL="457200" indent="-457200" algn="just">
              <a:buAutoNum type="arabicPeriod"/>
            </a:pPr>
            <a:r>
              <a:rPr lang="en-US" dirty="0">
                <a:solidFill>
                  <a:schemeClr val="tx1"/>
                </a:solidFill>
                <a:latin typeface="Times New Roman" panose="02020603050405020304" pitchFamily="18" charset="0"/>
                <a:cs typeface="Times New Roman" panose="02020603050405020304" pitchFamily="18" charset="0"/>
              </a:rPr>
              <a:t>List priority problems for this patient with a brief rationale.</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3.  What will you report to the physician when you call?</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The patient recovers from that episode, and you are able to visit her one more time. At this last visit, she is still short of breath but otherwise seems improved. Using the form from your agency, write your final report on this patient.</a:t>
            </a:r>
          </a:p>
          <a:p>
            <a:endParaRPr lang="" dirty="0"/>
          </a:p>
        </p:txBody>
      </p:sp>
      <p:sp>
        <p:nvSpPr>
          <p:cNvPr id="5" name="Slide Number Placeholder 4">
            <a:extLst>
              <a:ext uri="{FF2B5EF4-FFF2-40B4-BE49-F238E27FC236}">
                <a16:creationId xmlns:a16="http://schemas.microsoft.com/office/drawing/2014/main" id="{F3E72DF1-97B9-3042-4F76-10C332F6CD5E}"/>
              </a:ext>
            </a:extLst>
          </p:cNvPr>
          <p:cNvSpPr>
            <a:spLocks noGrp="1"/>
          </p:cNvSpPr>
          <p:nvPr>
            <p:ph type="sldNum" sz="quarter" idx="12"/>
          </p:nvPr>
        </p:nvSpPr>
        <p:spPr/>
        <p:txBody>
          <a:bodyPr/>
          <a:lstStyle/>
          <a:p>
            <a:fld id="{13194DB4-395A-4295-9730-09FF7F373A60}" type="slidenum">
              <a:rPr lang="en-US" smtClean="0"/>
              <a:t>52</a:t>
            </a:fld>
            <a:endParaRPr lang="en-US"/>
          </a:p>
        </p:txBody>
      </p:sp>
    </p:spTree>
    <p:extLst>
      <p:ext uri="{BB962C8B-B14F-4D97-AF65-F5344CB8AC3E}">
        <p14:creationId xmlns:p14="http://schemas.microsoft.com/office/powerpoint/2010/main" val="2856968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B64A-B101-4E28-9DFB-E0467EDD5E6D}"/>
              </a:ext>
            </a:extLst>
          </p:cNvPr>
          <p:cNvSpPr>
            <a:spLocks noGrp="1"/>
          </p:cNvSpPr>
          <p:nvPr>
            <p:ph type="title"/>
          </p:nvPr>
        </p:nvSpPr>
        <p:spPr>
          <a:xfrm>
            <a:off x="849087" y="604157"/>
            <a:ext cx="10433956" cy="1681843"/>
          </a:xfrm>
        </p:spPr>
        <p:txBody>
          <a:bodyPr>
            <a:normAutofit/>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2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2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2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200" strike="noStrike" kern="1200" cap="none" spc="-5" normalizeH="0" baseline="0" noProof="0" dirty="0">
                <a:ln w="3175" cmpd="sng">
                  <a:noFill/>
                </a:ln>
                <a:solidFill>
                  <a:srgbClr val="002060"/>
                </a:solidFill>
                <a:effectLst/>
                <a:uLnTx/>
                <a:uFillTx/>
                <a:latin typeface="Arial"/>
                <a:ea typeface="+mj-ea"/>
                <a:cs typeface="+mj-cs"/>
              </a:rPr>
              <a:t>2) </a:t>
            </a:r>
            <a:r>
              <a:rPr lang="en-US" sz="3200" dirty="0">
                <a:solidFill>
                  <a:srgbClr val="002060"/>
                </a:solidFill>
                <a:latin typeface="Times New Roman"/>
                <a:cs typeface="Times New Roman"/>
              </a:rPr>
              <a:t>Discussion</a:t>
            </a:r>
            <a:endParaRPr lang="en-US" dirty="0">
              <a:solidFill>
                <a:srgbClr val="002060"/>
              </a:solidFill>
            </a:endParaRPr>
          </a:p>
        </p:txBody>
      </p:sp>
      <p:sp>
        <p:nvSpPr>
          <p:cNvPr id="3" name="Content Placeholder 2">
            <a:extLst>
              <a:ext uri="{FF2B5EF4-FFF2-40B4-BE49-F238E27FC236}">
                <a16:creationId xmlns:a16="http://schemas.microsoft.com/office/drawing/2014/main" id="{7BFE20C8-88A2-450C-98B6-97E28DB5E744}"/>
              </a:ext>
            </a:extLst>
          </p:cNvPr>
          <p:cNvSpPr>
            <a:spLocks noGrp="1"/>
          </p:cNvSpPr>
          <p:nvPr>
            <p:ph idx="1"/>
          </p:nvPr>
        </p:nvSpPr>
        <p:spPr>
          <a:xfrm>
            <a:off x="489857" y="2498271"/>
            <a:ext cx="8476722" cy="3755571"/>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Discussions with students individually and in small groups are an important strategy for </a:t>
            </a:r>
            <a:r>
              <a:rPr lang="ar-EG" dirty="0">
                <a:solidFill>
                  <a:srgbClr val="FF0000"/>
                </a:solidFill>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Assessing students' understanding </a:t>
            </a:r>
            <a:endParaRPr lang="ar-EG"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Ability to apply their knowledge to clinical practice.</a:t>
            </a:r>
          </a:p>
          <a:p>
            <a:r>
              <a:rPr lang="en-US" dirty="0">
                <a:latin typeface="Times New Roman" panose="02020603050405020304" pitchFamily="18" charset="0"/>
                <a:cs typeface="Times New Roman" panose="02020603050405020304" pitchFamily="18" charset="0"/>
              </a:rPr>
              <a:t>Critical thinking</a:t>
            </a:r>
          </a:p>
          <a:p>
            <a:r>
              <a:rPr lang="en-US" dirty="0">
                <a:latin typeface="Times New Roman" panose="02020603050405020304" pitchFamily="18" charset="0"/>
                <a:cs typeface="Times New Roman" panose="02020603050405020304" pitchFamily="18" charset="0"/>
              </a:rPr>
              <a:t>Clinical judgment. </a:t>
            </a:r>
          </a:p>
        </p:txBody>
      </p:sp>
      <p:sp>
        <p:nvSpPr>
          <p:cNvPr id="5" name="Slide Number Placeholder 4"/>
          <p:cNvSpPr>
            <a:spLocks noGrp="1"/>
          </p:cNvSpPr>
          <p:nvPr>
            <p:ph type="sldNum" sz="quarter" idx="12"/>
          </p:nvPr>
        </p:nvSpPr>
        <p:spPr/>
        <p:txBody>
          <a:bodyPr/>
          <a:lstStyle/>
          <a:p>
            <a:fld id="{13194DB4-395A-4295-9730-09FF7F373A60}" type="slidenum">
              <a:rPr lang="en-US" smtClean="0"/>
              <a:t>53</a:t>
            </a:fld>
            <a:endParaRPr lang="en-US"/>
          </a:p>
        </p:txBody>
      </p:sp>
      <p:pic>
        <p:nvPicPr>
          <p:cNvPr id="6" name="Picture 5" descr="A picture containing logo&#10;&#10;Description automatically generated">
            <a:extLst>
              <a:ext uri="{FF2B5EF4-FFF2-40B4-BE49-F238E27FC236}">
                <a16:creationId xmlns:a16="http://schemas.microsoft.com/office/drawing/2014/main" id="{8A0E68DC-B746-BB9D-7082-00A30A6D9873}"/>
              </a:ext>
            </a:extLst>
          </p:cNvPr>
          <p:cNvPicPr>
            <a:picLocks noChangeAspect="1"/>
          </p:cNvPicPr>
          <p:nvPr/>
        </p:nvPicPr>
        <p:blipFill>
          <a:blip r:embed="rId2"/>
          <a:stretch>
            <a:fillRect/>
          </a:stretch>
        </p:blipFill>
        <p:spPr>
          <a:xfrm>
            <a:off x="8816454" y="1967023"/>
            <a:ext cx="3258957" cy="4446401"/>
          </a:xfrm>
          <a:prstGeom prst="rect">
            <a:avLst/>
          </a:prstGeom>
        </p:spPr>
      </p:pic>
    </p:spTree>
    <p:extLst>
      <p:ext uri="{BB962C8B-B14F-4D97-AF65-F5344CB8AC3E}">
        <p14:creationId xmlns:p14="http://schemas.microsoft.com/office/powerpoint/2010/main" val="2337732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spc="-5" dirty="0">
                <a:solidFill>
                  <a:srgbClr val="B53A31"/>
                </a:solidFill>
              </a:rPr>
              <a:t>Assessment</a:t>
            </a:r>
            <a:r>
              <a:rPr lang="en-US" sz="3200" b="1" i="1" spc="20" dirty="0">
                <a:solidFill>
                  <a:srgbClr val="B53A31"/>
                </a:solidFill>
              </a:rPr>
              <a:t> </a:t>
            </a:r>
            <a:r>
              <a:rPr lang="en-US" sz="3200" b="1" i="1" spc="-5" dirty="0">
                <a:solidFill>
                  <a:srgbClr val="B53A31"/>
                </a:solidFill>
              </a:rPr>
              <a:t>methods </a:t>
            </a:r>
            <a:r>
              <a:rPr lang="en-US" sz="3200" b="1" i="1" dirty="0">
                <a:solidFill>
                  <a:srgbClr val="B53A31"/>
                </a:solidFill>
              </a:rPr>
              <a:t>for</a:t>
            </a:r>
            <a:r>
              <a:rPr lang="en-US" sz="3200" b="1" i="1" spc="-80" dirty="0">
                <a:solidFill>
                  <a:srgbClr val="B53A31"/>
                </a:solidFill>
              </a:rPr>
              <a:t> </a:t>
            </a:r>
            <a:r>
              <a:rPr lang="en-US" sz="3200" b="1" i="1" spc="-5" dirty="0">
                <a:solidFill>
                  <a:srgbClr val="B53A31"/>
                </a:solidFill>
              </a:rPr>
              <a:t>higher</a:t>
            </a:r>
            <a:r>
              <a:rPr lang="en-US" sz="3200" b="1" i="1" spc="-65" dirty="0">
                <a:solidFill>
                  <a:srgbClr val="B53A31"/>
                </a:solidFill>
              </a:rPr>
              <a:t> </a:t>
            </a:r>
            <a:r>
              <a:rPr lang="en-US" sz="3200" b="1" i="1" dirty="0">
                <a:solidFill>
                  <a:srgbClr val="B53A31"/>
                </a:solidFill>
              </a:rPr>
              <a:t>level </a:t>
            </a:r>
            <a:r>
              <a:rPr lang="en-US" sz="3200" b="1" i="1" spc="-885" dirty="0">
                <a:solidFill>
                  <a:srgbClr val="B53A31"/>
                </a:solidFill>
              </a:rPr>
              <a:t> </a:t>
            </a:r>
            <a:r>
              <a:rPr lang="en-US" sz="3200" b="1" i="1" spc="-5" dirty="0">
                <a:solidFill>
                  <a:srgbClr val="B53A31"/>
                </a:solidFill>
              </a:rPr>
              <a:t>cognitive skills con.,</a:t>
            </a:r>
            <a:br>
              <a:rPr lang="en-US" sz="3200" b="1" i="1" spc="-5" dirty="0">
                <a:solidFill>
                  <a:srgbClr val="B53A31"/>
                </a:solidFill>
              </a:rPr>
            </a:br>
            <a:r>
              <a:rPr lang="en-US" sz="3200" spc="-5" dirty="0">
                <a:solidFill>
                  <a:srgbClr val="002060"/>
                </a:solidFill>
              </a:rPr>
              <a:t>2) </a:t>
            </a:r>
            <a:r>
              <a:rPr lang="en-US" sz="3200" dirty="0">
                <a:solidFill>
                  <a:srgbClr val="002060"/>
                </a:solidFill>
                <a:latin typeface="Times New Roman"/>
                <a:cs typeface="Times New Roman"/>
              </a:rPr>
              <a:t>Discussion</a:t>
            </a:r>
            <a:endParaRPr lang="ar-EG" sz="3200" dirty="0"/>
          </a:p>
        </p:txBody>
      </p:sp>
      <p:sp>
        <p:nvSpPr>
          <p:cNvPr id="3" name="Content Placeholder 2"/>
          <p:cNvSpPr>
            <a:spLocks noGrp="1"/>
          </p:cNvSpPr>
          <p:nvPr>
            <p:ph idx="1"/>
          </p:nvPr>
        </p:nvSpPr>
        <p:spPr>
          <a:xfrm>
            <a:off x="641444" y="2556932"/>
            <a:ext cx="10768083" cy="3318936"/>
          </a:xfrm>
        </p:spPr>
        <p:txBody>
          <a:bodyPr>
            <a:noAutofit/>
          </a:bodyPr>
          <a:lstStyle/>
          <a:p>
            <a:pPr marL="0" indent="0">
              <a:buNone/>
            </a:pPr>
            <a:r>
              <a:rPr lang="en-US" sz="2800" dirty="0">
                <a:solidFill>
                  <a:srgbClr val="FF0000"/>
                </a:solidFill>
                <a:latin typeface="Times New Roman" panose="02020603050405020304" pitchFamily="18" charset="0"/>
                <a:cs typeface="Times New Roman" panose="02020603050405020304" pitchFamily="18" charset="0"/>
              </a:rPr>
              <a:t>In a discussion, the teacher has an : </a:t>
            </a:r>
          </a:p>
          <a:p>
            <a:r>
              <a:rPr lang="en-US" sz="2800" dirty="0">
                <a:latin typeface="Times New Roman" panose="02020603050405020304" pitchFamily="18" charset="0"/>
                <a:cs typeface="Times New Roman" panose="02020603050405020304" pitchFamily="18" charset="0"/>
              </a:rPr>
              <a:t>opportunity to ask questions about students' thinking and the process they used for arriving at decisions and positions on issues. </a:t>
            </a:r>
          </a:p>
          <a:p>
            <a:pPr marL="0" indent="0">
              <a:buNone/>
            </a:pPr>
            <a:r>
              <a:rPr lang="en-US" sz="2800" dirty="0">
                <a:solidFill>
                  <a:srgbClr val="FF0000"/>
                </a:solidFill>
                <a:latin typeface="Times New Roman" panose="02020603050405020304" pitchFamily="18" charset="0"/>
                <a:cs typeface="Times New Roman" panose="02020603050405020304" pitchFamily="18" charset="0"/>
              </a:rPr>
              <a:t>Discussions may be :</a:t>
            </a:r>
          </a:p>
          <a:p>
            <a:r>
              <a:rPr lang="en-US" sz="2800" b="1" u="sng" dirty="0">
                <a:solidFill>
                  <a:srgbClr val="7030A0"/>
                </a:solidFill>
                <a:latin typeface="Times New Roman" panose="02020603050405020304" pitchFamily="18" charset="0"/>
                <a:cs typeface="Times New Roman" panose="02020603050405020304" pitchFamily="18" charset="0"/>
              </a:rPr>
              <a:t>Impromptu,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used for formative evaluation.</a:t>
            </a:r>
          </a:p>
          <a:p>
            <a:r>
              <a:rPr lang="en-US" sz="2800" b="1" u="sng" dirty="0">
                <a:solidFill>
                  <a:srgbClr val="7030A0"/>
                </a:solidFill>
                <a:latin typeface="Times New Roman" panose="02020603050405020304" pitchFamily="18" charset="0"/>
                <a:cs typeface="Times New Roman" panose="02020603050405020304" pitchFamily="18" charset="0"/>
              </a:rPr>
              <a:t>Structured </a:t>
            </a:r>
            <a:r>
              <a:rPr lang="en-US" sz="2800" dirty="0">
                <a:latin typeface="Times New Roman" panose="02020603050405020304" pitchFamily="18" charset="0"/>
                <a:cs typeface="Times New Roman" panose="02020603050405020304" pitchFamily="18" charset="0"/>
              </a:rPr>
              <a:t>by the teacher to provide context and questions to which students respond.</a:t>
            </a:r>
          </a:p>
          <a:p>
            <a:endParaRPr lang="ar-EG"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3194DB4-395A-4295-9730-09FF7F373A60}" type="slidenum">
              <a:rPr lang="en-US" smtClean="0"/>
              <a:t>54</a:t>
            </a:fld>
            <a:endParaRPr lang="en-US"/>
          </a:p>
        </p:txBody>
      </p:sp>
    </p:spTree>
    <p:extLst>
      <p:ext uri="{BB962C8B-B14F-4D97-AF65-F5344CB8AC3E}">
        <p14:creationId xmlns:p14="http://schemas.microsoft.com/office/powerpoint/2010/main" val="331296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4B04-AB12-A7BF-BC51-7BC39AD23FC4}"/>
              </a:ext>
            </a:extLst>
          </p:cNvPr>
          <p:cNvSpPr>
            <a:spLocks noGrp="1"/>
          </p:cNvSpPr>
          <p:nvPr>
            <p:ph type="title"/>
          </p:nvPr>
        </p:nvSpPr>
        <p:spPr>
          <a:xfrm>
            <a:off x="1218064" y="688707"/>
            <a:ext cx="9601196" cy="1303867"/>
          </a:xfrm>
        </p:spPr>
        <p:txBody>
          <a:bodyPr/>
          <a:lstStyle/>
          <a:p>
            <a:r>
              <a:rPr lang="en-US" dirty="0"/>
              <a:t>2.Discussions</a:t>
            </a:r>
          </a:p>
        </p:txBody>
      </p:sp>
      <p:sp>
        <p:nvSpPr>
          <p:cNvPr id="3" name="Content Placeholder 2">
            <a:extLst>
              <a:ext uri="{FF2B5EF4-FFF2-40B4-BE49-F238E27FC236}">
                <a16:creationId xmlns:a16="http://schemas.microsoft.com/office/drawing/2014/main" id="{6836EDD3-874C-9ED5-1BCC-83830EB23F3B}"/>
              </a:ext>
            </a:extLst>
          </p:cNvPr>
          <p:cNvSpPr>
            <a:spLocks noGrp="1"/>
          </p:cNvSpPr>
          <p:nvPr>
            <p:ph idx="1"/>
          </p:nvPr>
        </p:nvSpPr>
        <p:spPr>
          <a:xfrm>
            <a:off x="491319" y="1992574"/>
            <a:ext cx="11054687" cy="3883294"/>
          </a:xfrm>
        </p:spPr>
        <p:txBody>
          <a:bodyPr>
            <a:normAutofit/>
          </a:bodyPr>
          <a:lstStyle/>
          <a:p>
            <a:pPr>
              <a:buFont typeface="Wingdings" panose="05000000000000000000" pitchFamily="2" charset="2"/>
              <a:buChar char="§"/>
            </a:pPr>
            <a:r>
              <a:rPr lang="en-US" sz="2800" b="1" dirty="0">
                <a:solidFill>
                  <a:srgbClr val="FF0000"/>
                </a:solidFill>
                <a:latin typeface="Times New Roman" panose="02020603050405020304" pitchFamily="18" charset="0"/>
                <a:cs typeface="Times New Roman" panose="02020603050405020304" pitchFamily="18" charset="0"/>
              </a:rPr>
              <a:t>The difficulty level of questions asked is significant; </a:t>
            </a:r>
          </a:p>
          <a:p>
            <a:r>
              <a:rPr lang="en-US" sz="2800" dirty="0">
                <a:latin typeface="Times New Roman" panose="02020603050405020304" pitchFamily="18" charset="0"/>
                <a:cs typeface="Times New Roman" panose="02020603050405020304" pitchFamily="18" charset="0"/>
              </a:rPr>
              <a:t> With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factual questions</a:t>
            </a:r>
            <a:r>
              <a:rPr lang="en-US" sz="2800" dirty="0">
                <a:latin typeface="Times New Roman" panose="02020603050405020304" pitchFamily="18" charset="0"/>
                <a:cs typeface="Times New Roman" panose="02020603050405020304" pitchFamily="18" charset="0"/>
              </a:rPr>
              <a:t>, students recall facts and specific information about the problem, clinical situation, or issue being discussed. </a:t>
            </a:r>
          </a:p>
          <a:p>
            <a:endParaRPr lang="en-US" sz="2800" dirty="0">
              <a:latin typeface="Times New Roman" panose="02020603050405020304" pitchFamily="18" charset="0"/>
              <a:cs typeface="Times New Roman" panose="02020603050405020304" pitchFamily="18" charset="0"/>
            </a:endParaRPr>
          </a:p>
          <a:p>
            <a:r>
              <a:rPr lang="en-US" sz="2800" b="1" i="1" u="sng" dirty="0">
                <a:solidFill>
                  <a:srgbClr val="7030A0"/>
                </a:solidFill>
                <a:latin typeface="Times New Roman" panose="02020603050405020304" pitchFamily="18" charset="0"/>
                <a:cs typeface="Times New Roman" panose="02020603050405020304" pitchFamily="18" charset="0"/>
              </a:rPr>
              <a:t>For example, </a:t>
            </a:r>
            <a:r>
              <a:rPr lang="en-US" sz="2800" b="1" dirty="0">
                <a:latin typeface="Times New Roman" panose="02020603050405020304" pitchFamily="18" charset="0"/>
                <a:cs typeface="Times New Roman" panose="02020603050405020304" pitchFamily="18" charset="0"/>
              </a:rPr>
              <a:t>factual questions are:</a:t>
            </a:r>
            <a:r>
              <a:rPr lang="en-US" sz="2800" dirty="0">
                <a:latin typeface="Times New Roman" panose="02020603050405020304" pitchFamily="18" charset="0"/>
                <a:cs typeface="Times New Roman" panose="02020603050405020304" pitchFamily="18" charset="0"/>
              </a:rPr>
              <a:t> “What is dyspnea?” and “What are neutrophils?” </a:t>
            </a:r>
          </a:p>
          <a:p>
            <a:r>
              <a:rPr lang="en-US" sz="2800" dirty="0">
                <a:latin typeface="Times New Roman" panose="02020603050405020304" pitchFamily="18" charset="0"/>
                <a:cs typeface="Times New Roman" panose="02020603050405020304" pitchFamily="18" charset="0"/>
              </a:rPr>
              <a:t>Clarifying questions explore students’  understanding of the topic.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735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256E-3003-565B-2A8E-9492DB595AB1}"/>
              </a:ext>
            </a:extLst>
          </p:cNvPr>
          <p:cNvSpPr>
            <a:spLocks noGrp="1"/>
          </p:cNvSpPr>
          <p:nvPr>
            <p:ph type="title"/>
          </p:nvPr>
        </p:nvSpPr>
        <p:spPr/>
        <p:txBody>
          <a:bodyPr/>
          <a:lstStyle/>
          <a:p>
            <a:r>
              <a:rPr lang="en-US" dirty="0"/>
              <a:t>2.Discussions</a:t>
            </a:r>
          </a:p>
        </p:txBody>
      </p:sp>
      <p:sp>
        <p:nvSpPr>
          <p:cNvPr id="3" name="Content Placeholder 2">
            <a:extLst>
              <a:ext uri="{FF2B5EF4-FFF2-40B4-BE49-F238E27FC236}">
                <a16:creationId xmlns:a16="http://schemas.microsoft.com/office/drawing/2014/main" id="{16F77B52-B035-09C8-C3DA-653A33E65902}"/>
              </a:ext>
            </a:extLst>
          </p:cNvPr>
          <p:cNvSpPr>
            <a:spLocks noGrp="1"/>
          </p:cNvSpPr>
          <p:nvPr>
            <p:ph idx="1"/>
          </p:nvPr>
        </p:nvSpPr>
        <p:spPr/>
        <p:txBody>
          <a:bodyPr>
            <a:normAutofit/>
          </a:bodyPr>
          <a:lstStyle/>
          <a:p>
            <a:r>
              <a:rPr lang="en-US" sz="2800" b="1" i="1" u="sng" dirty="0">
                <a:solidFill>
                  <a:srgbClr val="FF0000"/>
                </a:solidFill>
                <a:latin typeface="Times New Roman" panose="02020603050405020304" pitchFamily="18" charset="0"/>
                <a:cs typeface="Times New Roman" panose="02020603050405020304" pitchFamily="18" charset="0"/>
              </a:rPr>
              <a:t>Examples </a:t>
            </a:r>
            <a:r>
              <a:rPr lang="en-US" sz="2800" dirty="0">
                <a:latin typeface="Times New Roman" panose="02020603050405020304" pitchFamily="18" charset="0"/>
                <a:cs typeface="Times New Roman" panose="02020603050405020304" pitchFamily="18" charset="0"/>
              </a:rPr>
              <a:t>of </a:t>
            </a: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clarifying questions </a:t>
            </a:r>
            <a:r>
              <a:rPr lang="en-US" sz="2800" dirty="0">
                <a:latin typeface="Times New Roman" panose="02020603050405020304" pitchFamily="18" charset="0"/>
                <a:cs typeface="Times New Roman" panose="02020603050405020304" pitchFamily="18" charset="0"/>
              </a:rPr>
              <a:t>are: </a:t>
            </a:r>
          </a:p>
          <a:p>
            <a:r>
              <a:rPr lang="en-US" sz="2800" dirty="0">
                <a:latin typeface="Times New Roman" panose="02020603050405020304" pitchFamily="18" charset="0"/>
                <a:cs typeface="Times New Roman" panose="02020603050405020304" pitchFamily="18" charset="0"/>
              </a:rPr>
              <a:t>“Tell me about the relationship between your patient’s shortness of breath and her cardiac problems”  and “Why is it important to check the patient’s white blood cell count?” </a:t>
            </a:r>
          </a:p>
          <a:p>
            <a:r>
              <a:rPr lang="en-US" sz="2800" dirty="0">
                <a:latin typeface="Times New Roman" panose="02020603050405020304" pitchFamily="18" charset="0"/>
                <a:cs typeface="Times New Roman" panose="02020603050405020304" pitchFamily="18" charset="0"/>
              </a:rPr>
              <a:t>For those questions, students explain their answers using their own words.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65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FA75-79D7-C43A-CC90-05B73FBD2D4A}"/>
              </a:ext>
            </a:extLst>
          </p:cNvPr>
          <p:cNvSpPr>
            <a:spLocks noGrp="1"/>
          </p:cNvSpPr>
          <p:nvPr>
            <p:ph type="title"/>
          </p:nvPr>
        </p:nvSpPr>
        <p:spPr/>
        <p:txBody>
          <a:bodyPr/>
          <a:lstStyle/>
          <a:p>
            <a:r>
              <a:rPr lang="en-US" dirty="0"/>
              <a:t>2.Discussions</a:t>
            </a:r>
          </a:p>
        </p:txBody>
      </p:sp>
      <p:sp>
        <p:nvSpPr>
          <p:cNvPr id="3" name="Content Placeholder 2">
            <a:extLst>
              <a:ext uri="{FF2B5EF4-FFF2-40B4-BE49-F238E27FC236}">
                <a16:creationId xmlns:a16="http://schemas.microsoft.com/office/drawing/2014/main" id="{33B03B5A-9F68-B206-2361-4740EEDB7FF4}"/>
              </a:ext>
            </a:extLst>
          </p:cNvPr>
          <p:cNvSpPr>
            <a:spLocks noGrp="1"/>
          </p:cNvSpPr>
          <p:nvPr>
            <p:ph idx="1"/>
          </p:nvPr>
        </p:nvSpPr>
        <p:spPr/>
        <p:txBody>
          <a:bodyPr>
            <a:normAutofit/>
          </a:bodyPr>
          <a:lstStyle/>
          <a:p>
            <a:pPr>
              <a:buFont typeface="Wingdings" panose="05000000000000000000" pitchFamily="2" charset="2"/>
              <a:buChar char="§"/>
            </a:pP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 level questions </a:t>
            </a:r>
            <a:r>
              <a:rPr lang="en-US" sz="2800" dirty="0">
                <a:latin typeface="Times New Roman" panose="02020603050405020304" pitchFamily="18" charset="0"/>
                <a:cs typeface="Times New Roman" panose="02020603050405020304" pitchFamily="18" charset="0"/>
              </a:rPr>
              <a:t>cannot be answered by memory alone and require an evaluation or a judgment of the situation.</a:t>
            </a:r>
          </a:p>
          <a:p>
            <a:pPr>
              <a:buFont typeface="Wingdings" panose="05000000000000000000" pitchFamily="2" charset="2"/>
              <a:buChar char="§"/>
            </a:pPr>
            <a:r>
              <a:rPr lang="en-US" sz="2800" b="1" u="sng" dirty="0">
                <a:solidFill>
                  <a:srgbClr val="FF0000"/>
                </a:solidFill>
                <a:latin typeface="Times New Roman" panose="02020603050405020304" pitchFamily="18" charset="0"/>
                <a:cs typeface="Times New Roman" panose="02020603050405020304" pitchFamily="18" charset="0"/>
              </a:rPr>
              <a:t>Examples</a:t>
            </a:r>
            <a:r>
              <a:rPr lang="en-US" sz="2800" dirty="0">
                <a:latin typeface="Times New Roman" panose="02020603050405020304" pitchFamily="18" charset="0"/>
                <a:cs typeface="Times New Roman" panose="02020603050405020304" pitchFamily="18" charset="0"/>
              </a:rPr>
              <a:t> of </a:t>
            </a:r>
            <a:r>
              <a:rPr 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higher level questions </a:t>
            </a:r>
            <a:r>
              <a:rPr lang="en-US" sz="2800" dirty="0">
                <a:latin typeface="Times New Roman" panose="02020603050405020304" pitchFamily="18" charset="0"/>
                <a:cs typeface="Times New Roman" panose="02020603050405020304" pitchFamily="18" charset="0"/>
              </a:rPr>
              <a:t>are: “What are similarities and differences between the assessment and diagnoses for Mrs. S and the patient you had last week?” and “Which pain interventions would you propose for this patient? Why did you decide on these interventions rather than the others?”.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758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A8D6-BBFF-3C71-453F-AB9819A3FCE0}"/>
              </a:ext>
            </a:extLst>
          </p:cNvPr>
          <p:cNvSpPr>
            <a:spLocks noGrp="1"/>
          </p:cNvSpPr>
          <p:nvPr>
            <p:ph type="title"/>
          </p:nvPr>
        </p:nvSpPr>
        <p:spPr/>
        <p:txBody>
          <a:bodyPr/>
          <a:lstStyle/>
          <a:p>
            <a:r>
              <a:rPr lang="en-US" dirty="0"/>
              <a:t>2.Discussions</a:t>
            </a:r>
          </a:p>
        </p:txBody>
      </p:sp>
      <p:sp>
        <p:nvSpPr>
          <p:cNvPr id="3" name="Content Placeholder 2">
            <a:extLst>
              <a:ext uri="{FF2B5EF4-FFF2-40B4-BE49-F238E27FC236}">
                <a16:creationId xmlns:a16="http://schemas.microsoft.com/office/drawing/2014/main" id="{A2F28190-C5DE-8DA7-44D2-DC23B9C2E1DF}"/>
              </a:ext>
            </a:extLst>
          </p:cNvPr>
          <p:cNvSpPr>
            <a:spLocks noGrp="1"/>
          </p:cNvSpPr>
          <p:nvPr>
            <p:ph idx="1"/>
          </p:nvPr>
        </p:nvSpPr>
        <p:spPr/>
        <p:txBody>
          <a:bodyPr>
            <a:noAutofit/>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Questions for discussions should be:</a:t>
            </a:r>
          </a:p>
          <a:p>
            <a:r>
              <a:rPr lang="en-US" sz="2800" dirty="0">
                <a:latin typeface="Times New Roman" panose="02020603050405020304" pitchFamily="18" charset="0"/>
                <a:cs typeface="Times New Roman" panose="02020603050405020304" pitchFamily="18" charset="0"/>
              </a:rPr>
              <a:t> sequenced from a low to a high level.</a:t>
            </a:r>
          </a:p>
          <a:p>
            <a:r>
              <a:rPr lang="en-US" sz="2800" dirty="0">
                <a:latin typeface="Times New Roman" panose="02020603050405020304" pitchFamily="18" charset="0"/>
                <a:cs typeface="Times New Roman" panose="02020603050405020304" pitchFamily="18" charset="0"/>
              </a:rPr>
              <a:t> beginning with factual questions to assess students’ knowledge of relevant facts and concepts and their ability to apply them to the situation, problem, and issue.</a:t>
            </a:r>
          </a:p>
          <a:p>
            <a:r>
              <a:rPr lang="en-US" sz="2800" dirty="0">
                <a:latin typeface="Times New Roman" panose="02020603050405020304" pitchFamily="18" charset="0"/>
                <a:cs typeface="Times New Roman" panose="02020603050405020304" pitchFamily="18" charset="0"/>
              </a:rPr>
              <a:t>progressing to questions that assess students’ thinking and clinical judgments.</a:t>
            </a:r>
          </a:p>
        </p:txBody>
      </p:sp>
    </p:spTree>
    <p:extLst>
      <p:ext uri="{BB962C8B-B14F-4D97-AF65-F5344CB8AC3E}">
        <p14:creationId xmlns:p14="http://schemas.microsoft.com/office/powerpoint/2010/main" val="4098949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06AA-832D-F7C9-FFDF-D535B92969B0}"/>
              </a:ext>
            </a:extLst>
          </p:cNvPr>
          <p:cNvSpPr>
            <a:spLocks noGrp="1"/>
          </p:cNvSpPr>
          <p:nvPr>
            <p:ph type="title"/>
          </p:nvPr>
        </p:nvSpPr>
        <p:spPr/>
        <p:txBody>
          <a:bodyPr/>
          <a:lstStyle/>
          <a:p>
            <a:r>
              <a:rPr lang="en-US" dirty="0"/>
              <a:t>2.Discussions</a:t>
            </a:r>
          </a:p>
        </p:txBody>
      </p:sp>
      <p:sp>
        <p:nvSpPr>
          <p:cNvPr id="3" name="Content Placeholder 2">
            <a:extLst>
              <a:ext uri="{FF2B5EF4-FFF2-40B4-BE49-F238E27FC236}">
                <a16:creationId xmlns:a16="http://schemas.microsoft.com/office/drawing/2014/main" id="{E4D3AD1D-9CB4-39F5-D389-EC3BD3159599}"/>
              </a:ext>
            </a:extLst>
          </p:cNvPr>
          <p:cNvSpPr>
            <a:spLocks noGrp="1"/>
          </p:cNvSpPr>
          <p:nvPr>
            <p:ph idx="1"/>
          </p:nvPr>
        </p:nvSpPr>
        <p:spPr/>
        <p:txBody>
          <a:bodyPr/>
          <a:lstStyle/>
          <a:p>
            <a:pPr marL="0" indent="0">
              <a:buNone/>
            </a:pPr>
            <a:r>
              <a:rPr lang="en-US" dirty="0"/>
              <a:t>The </a:t>
            </a:r>
            <a:r>
              <a:rPr lang="en-US" b="1" dirty="0">
                <a:solidFill>
                  <a:srgbClr val="7030A0"/>
                </a:solidFill>
                <a:effectLst>
                  <a:outerShdw blurRad="38100" dist="38100" dir="2700000" algn="tl">
                    <a:srgbClr val="000000">
                      <a:alpha val="43137"/>
                    </a:srgbClr>
                  </a:outerShdw>
                </a:effectLst>
              </a:rPr>
              <a:t>taxonomy</a:t>
            </a:r>
            <a:r>
              <a:rPr lang="en-US" dirty="0"/>
              <a:t> </a:t>
            </a:r>
            <a:r>
              <a:rPr lang="en-US" dirty="0">
                <a:solidFill>
                  <a:srgbClr val="FF0000"/>
                </a:solidFill>
              </a:rPr>
              <a:t>can be used as a framework for developing questions for discussions focusing on higher level thinking.</a:t>
            </a:r>
          </a:p>
          <a:p>
            <a:r>
              <a:rPr lang="en-US" dirty="0"/>
              <a:t>low-level questions </a:t>
            </a:r>
          </a:p>
          <a:p>
            <a:r>
              <a:rPr lang="en-US" dirty="0"/>
              <a:t>Higher level questions</a:t>
            </a:r>
            <a:endParaRPr lang="en-US" dirty="0">
              <a:solidFill>
                <a:srgbClr val="FF0000"/>
              </a:solidFill>
            </a:endParaRPr>
          </a:p>
        </p:txBody>
      </p:sp>
    </p:spTree>
    <p:extLst>
      <p:ext uri="{BB962C8B-B14F-4D97-AF65-F5344CB8AC3E}">
        <p14:creationId xmlns:p14="http://schemas.microsoft.com/office/powerpoint/2010/main" val="426983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6511-7C1A-499C-A317-9DAD430E1D12}"/>
              </a:ext>
            </a:extLst>
          </p:cNvPr>
          <p:cNvSpPr>
            <a:spLocks noGrp="1"/>
          </p:cNvSpPr>
          <p:nvPr>
            <p:ph type="title"/>
          </p:nvPr>
        </p:nvSpPr>
        <p:spPr/>
        <p:txBody>
          <a:bodyPr>
            <a:normAutofit/>
          </a:bodyPr>
          <a:lstStyle/>
          <a:p>
            <a:r>
              <a:rPr lang="en-US" sz="3200" b="1" i="1" dirty="0">
                <a:solidFill>
                  <a:schemeClr val="accent3"/>
                </a:solidFill>
              </a:rPr>
              <a:t>Introduction </a:t>
            </a:r>
          </a:p>
        </p:txBody>
      </p:sp>
      <p:sp>
        <p:nvSpPr>
          <p:cNvPr id="3" name="Content Placeholder 2">
            <a:extLst>
              <a:ext uri="{FF2B5EF4-FFF2-40B4-BE49-F238E27FC236}">
                <a16:creationId xmlns:a16="http://schemas.microsoft.com/office/drawing/2014/main" id="{B03D0375-A6CB-4D81-A722-352842C1A88E}"/>
              </a:ext>
            </a:extLst>
          </p:cNvPr>
          <p:cNvSpPr>
            <a:spLocks noGrp="1"/>
          </p:cNvSpPr>
          <p:nvPr>
            <p:ph idx="1"/>
          </p:nvPr>
        </p:nvSpPr>
        <p:spPr>
          <a:xfrm>
            <a:off x="707572" y="1978925"/>
            <a:ext cx="10852082" cy="4394579"/>
          </a:xfrm>
        </p:spPr>
        <p:txBody>
          <a:bodyPr>
            <a:normAutofit fontScale="92500"/>
          </a:bodyPr>
          <a:lstStyle/>
          <a:p>
            <a:pPr marL="0" indent="0" algn="just">
              <a:lnSpc>
                <a:spcPct val="150000"/>
              </a:lnSpc>
              <a:spcBef>
                <a:spcPts val="0"/>
              </a:spcBef>
              <a:spcAft>
                <a:spcPts val="0"/>
              </a:spcAft>
              <a:buNone/>
            </a:pPr>
            <a:r>
              <a:rPr lang="en-US" sz="2800" dirty="0"/>
              <a:t>In preparing students to meet the needs of patients within the changing health care system, educators are faced with identifying essential content to teach in the nursing program. Mastery of this knowledge alone, is not enough. </a:t>
            </a:r>
            <a:r>
              <a:rPr lang="en-US" sz="2800" dirty="0">
                <a:solidFill>
                  <a:schemeClr val="tx1"/>
                </a:solidFill>
              </a:rPr>
              <a:t>Students also need to </a:t>
            </a:r>
            <a:r>
              <a:rPr lang="en-US" sz="2800" dirty="0">
                <a:solidFill>
                  <a:srgbClr val="FF0000"/>
                </a:solidFill>
              </a:rPr>
              <a:t>develop cognitive skills </a:t>
            </a:r>
            <a:r>
              <a:rPr lang="en-US" sz="2800" dirty="0">
                <a:solidFill>
                  <a:schemeClr val="tx1"/>
                </a:solidFill>
              </a:rPr>
              <a:t>for processing  and analyzing information</a:t>
            </a:r>
            <a:r>
              <a:rPr lang="en-US" sz="2800" dirty="0">
                <a:solidFill>
                  <a:srgbClr val="FF0000"/>
                </a:solidFill>
              </a:rPr>
              <a:t>, comparing different approaches,  weighing alternatives, and arriving at conclusions and  decisions.</a:t>
            </a:r>
          </a:p>
          <a:p>
            <a:pPr marL="0" indent="0" algn="r">
              <a:lnSpc>
                <a:spcPct val="150000"/>
              </a:lnSpc>
              <a:spcBef>
                <a:spcPts val="0"/>
              </a:spcBef>
              <a:spcAft>
                <a:spcPts val="0"/>
              </a:spcAft>
              <a:buNone/>
            </a:pPr>
            <a:r>
              <a:rPr lang="" sz="2200" b="1" dirty="0"/>
              <a:t>(Oermann &amp; Gaberson, 2020)      </a:t>
            </a:r>
            <a:endParaRPr lang="en-US" sz="2200" b="1" dirty="0"/>
          </a:p>
          <a:p>
            <a:pPr marL="0" indent="0" algn="just">
              <a:lnSpc>
                <a:spcPct val="150000"/>
              </a:lnSpc>
              <a:spcBef>
                <a:spcPts val="0"/>
              </a:spcBef>
              <a:spcAft>
                <a:spcPts val="0"/>
              </a:spcAft>
              <a:buNone/>
            </a:pPr>
            <a:endParaRPr lang="en-US" sz="2200" dirty="0"/>
          </a:p>
          <a:p>
            <a:pPr marL="0" indent="0" algn="just">
              <a:lnSpc>
                <a:spcPct val="120000"/>
              </a:lnSpc>
              <a:spcBef>
                <a:spcPts val="0"/>
              </a:spcBef>
              <a:spcAft>
                <a:spcPts val="0"/>
              </a:spcAft>
              <a:buNone/>
            </a:pPr>
            <a:endParaRPr lang="en-US" sz="3200" dirty="0"/>
          </a:p>
        </p:txBody>
      </p:sp>
      <p:sp>
        <p:nvSpPr>
          <p:cNvPr id="5" name="Slide Number Placeholder 4"/>
          <p:cNvSpPr>
            <a:spLocks noGrp="1"/>
          </p:cNvSpPr>
          <p:nvPr>
            <p:ph type="sldNum" sz="quarter" idx="12"/>
          </p:nvPr>
        </p:nvSpPr>
        <p:spPr/>
        <p:txBody>
          <a:bodyPr/>
          <a:lstStyle/>
          <a:p>
            <a:fld id="{13194DB4-395A-4295-9730-09FF7F373A60}" type="slidenum">
              <a:rPr lang="en-US" smtClean="0"/>
              <a:t>6</a:t>
            </a:fld>
            <a:endParaRPr lang="en-US"/>
          </a:p>
        </p:txBody>
      </p:sp>
    </p:spTree>
    <p:extLst>
      <p:ext uri="{BB962C8B-B14F-4D97-AF65-F5344CB8AC3E}">
        <p14:creationId xmlns:p14="http://schemas.microsoft.com/office/powerpoint/2010/main" val="3191603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BED9-ECC2-66CA-B8CB-73E6A538307B}"/>
              </a:ext>
            </a:extLst>
          </p:cNvPr>
          <p:cNvSpPr>
            <a:spLocks noGrp="1"/>
          </p:cNvSpPr>
          <p:nvPr>
            <p:ph type="title"/>
          </p:nvPr>
        </p:nvSpPr>
        <p:spPr/>
        <p:txBody>
          <a:bodyPr/>
          <a:lstStyle/>
          <a:p>
            <a:r>
              <a:rPr lang="en-US" dirty="0"/>
              <a:t>low-level questions</a:t>
            </a:r>
          </a:p>
        </p:txBody>
      </p:sp>
      <p:sp>
        <p:nvSpPr>
          <p:cNvPr id="3" name="Content Placeholder 2">
            <a:extLst>
              <a:ext uri="{FF2B5EF4-FFF2-40B4-BE49-F238E27FC236}">
                <a16:creationId xmlns:a16="http://schemas.microsoft.com/office/drawing/2014/main" id="{7B94D24C-7109-31BA-E690-A6DB22A9AE51}"/>
              </a:ext>
            </a:extLst>
          </p:cNvPr>
          <p:cNvSpPr>
            <a:spLocks noGrp="1"/>
          </p:cNvSpPr>
          <p:nvPr>
            <p:ph idx="1"/>
          </p:nvPr>
        </p:nvSpPr>
        <p:spPr/>
        <p:txBody>
          <a:bodyPr>
            <a:normAutofit/>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low-level questions </a:t>
            </a:r>
            <a:r>
              <a:rPr lang="en-US" sz="2800" dirty="0">
                <a:latin typeface="Times New Roman" panose="02020603050405020304" pitchFamily="18" charset="0"/>
                <a:cs typeface="Times New Roman" panose="02020603050405020304" pitchFamily="18" charset="0"/>
              </a:rPr>
              <a:t>require students to remember facts and explain their answers.</a:t>
            </a:r>
          </a:p>
          <a:p>
            <a:r>
              <a:rPr lang="en-US" sz="2800" dirty="0">
                <a:latin typeface="Times New Roman" panose="02020603050405020304" pitchFamily="18" charset="0"/>
                <a:cs typeface="Times New Roman" panose="02020603050405020304" pitchFamily="18" charset="0"/>
              </a:rPr>
              <a:t> With these questions, the teacher can </a:t>
            </a:r>
            <a:r>
              <a:rPr lang="en-US" sz="2800" dirty="0">
                <a:solidFill>
                  <a:srgbClr val="FF0000"/>
                </a:solidFill>
                <a:latin typeface="Times New Roman" panose="02020603050405020304" pitchFamily="18" charset="0"/>
                <a:cs typeface="Times New Roman" panose="02020603050405020304" pitchFamily="18" charset="0"/>
              </a:rPr>
              <a:t>assess students’ knowledge </a:t>
            </a:r>
            <a:r>
              <a:rPr lang="en-US" sz="2800" dirty="0">
                <a:latin typeface="Times New Roman" panose="02020603050405020304" pitchFamily="18" charset="0"/>
                <a:cs typeface="Times New Roman" panose="02020603050405020304" pitchFamily="18" charset="0"/>
              </a:rPr>
              <a:t>and whether they .</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These questions provide a </a:t>
            </a:r>
            <a:r>
              <a:rPr lang="en-US" sz="2800" dirty="0">
                <a:solidFill>
                  <a:srgbClr val="FF0000"/>
                </a:solidFill>
                <a:latin typeface="Times New Roman" panose="02020603050405020304" pitchFamily="18" charset="0"/>
                <a:cs typeface="Times New Roman" panose="02020603050405020304" pitchFamily="18" charset="0"/>
              </a:rPr>
              <a:t>good opportunity for the teacher to give feedback and fill gaps in learning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9357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4905-77FD-9CAF-506D-2F563EF02217}"/>
              </a:ext>
            </a:extLst>
          </p:cNvPr>
          <p:cNvSpPr>
            <a:spLocks noGrp="1"/>
          </p:cNvSpPr>
          <p:nvPr>
            <p:ph type="title"/>
          </p:nvPr>
        </p:nvSpPr>
        <p:spPr/>
        <p:txBody>
          <a:bodyPr/>
          <a:lstStyle/>
          <a:p>
            <a:r>
              <a:rPr lang="en-US" dirty="0"/>
              <a:t>Higher level questions</a:t>
            </a:r>
          </a:p>
        </p:txBody>
      </p:sp>
      <p:sp>
        <p:nvSpPr>
          <p:cNvPr id="3" name="Content Placeholder 2">
            <a:extLst>
              <a:ext uri="{FF2B5EF4-FFF2-40B4-BE49-F238E27FC236}">
                <a16:creationId xmlns:a16="http://schemas.microsoft.com/office/drawing/2014/main" id="{82C3F26A-3A03-FE5E-DD49-07B9EBEE0D8E}"/>
              </a:ext>
            </a:extLst>
          </p:cNvPr>
          <p:cNvSpPr>
            <a:spLocks noGrp="1"/>
          </p:cNvSpPr>
          <p:nvPr>
            <p:ph idx="1"/>
          </p:nvPr>
        </p:nvSpPr>
        <p:spPr/>
        <p:txBody>
          <a:bodyPr>
            <a:normAutofit lnSpcReduction="10000"/>
          </a:bodyPr>
          <a:lstStyle/>
          <a:p>
            <a:r>
              <a:rPr lang="en-US" sz="2800" b="1" dirty="0">
                <a:solidFill>
                  <a:srgbClr val="FF0000"/>
                </a:solidFill>
              </a:rPr>
              <a:t>Higher level </a:t>
            </a:r>
            <a:r>
              <a:rPr lang="en-US" sz="2800" dirty="0"/>
              <a:t>questions would focus on:</a:t>
            </a:r>
          </a:p>
          <a:p>
            <a:pPr>
              <a:buFont typeface="Wingdings" panose="05000000000000000000" pitchFamily="2" charset="2"/>
              <a:buChar char="ü"/>
            </a:pPr>
            <a:r>
              <a:rPr lang="en-US" sz="2800" dirty="0"/>
              <a:t> Applying</a:t>
            </a:r>
          </a:p>
          <a:p>
            <a:pPr>
              <a:buFont typeface="Wingdings" panose="05000000000000000000" pitchFamily="2" charset="2"/>
              <a:buChar char="ü"/>
            </a:pPr>
            <a:r>
              <a:rPr lang="en-US" sz="2800" dirty="0"/>
              <a:t>Analyzing</a:t>
            </a:r>
          </a:p>
          <a:p>
            <a:pPr>
              <a:buFont typeface="Wingdings" panose="05000000000000000000" pitchFamily="2" charset="2"/>
              <a:buChar char="ü"/>
            </a:pPr>
            <a:r>
              <a:rPr lang="en-US" sz="2800" dirty="0"/>
              <a:t> Evaluating</a:t>
            </a:r>
          </a:p>
          <a:p>
            <a:pPr>
              <a:buFont typeface="Wingdings" panose="05000000000000000000" pitchFamily="2" charset="2"/>
              <a:buChar char="ü"/>
            </a:pPr>
            <a:r>
              <a:rPr lang="en-US" sz="2800" dirty="0"/>
              <a:t>Creating </a:t>
            </a:r>
          </a:p>
          <a:p>
            <a:pPr marL="0" indent="0">
              <a:buNone/>
            </a:pPr>
            <a:r>
              <a:rPr lang="en-US" sz="2800" u="sng" dirty="0">
                <a:solidFill>
                  <a:srgbClr val="FF0000"/>
                </a:solidFill>
              </a:rPr>
              <a:t>This taxonomy of the cognitive domain</a:t>
            </a:r>
            <a:endParaRPr lang="en-US" u="sng" dirty="0">
              <a:solidFill>
                <a:srgbClr val="FF0000"/>
              </a:solidFill>
            </a:endParaRPr>
          </a:p>
        </p:txBody>
      </p:sp>
    </p:spTree>
    <p:extLst>
      <p:ext uri="{BB962C8B-B14F-4D97-AF65-F5344CB8AC3E}">
        <p14:creationId xmlns:p14="http://schemas.microsoft.com/office/powerpoint/2010/main" val="3611681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8121-18E6-3D5C-610F-28C708E298DE}"/>
              </a:ext>
            </a:extLst>
          </p:cNvPr>
          <p:cNvSpPr>
            <a:spLocks noGrp="1"/>
          </p:cNvSpPr>
          <p:nvPr>
            <p:ph type="title"/>
          </p:nvPr>
        </p:nvSpPr>
        <p:spPr/>
        <p:txBody>
          <a:bodyPr/>
          <a:lstStyle/>
          <a:p>
            <a:r>
              <a:rPr lang="en-US" dirty="0"/>
              <a:t>2.Discussions</a:t>
            </a:r>
          </a:p>
        </p:txBody>
      </p:sp>
      <p:sp>
        <p:nvSpPr>
          <p:cNvPr id="3" name="Content Placeholder 2">
            <a:extLst>
              <a:ext uri="{FF2B5EF4-FFF2-40B4-BE49-F238E27FC236}">
                <a16:creationId xmlns:a16="http://schemas.microsoft.com/office/drawing/2014/main" id="{0BAC10C8-5D7E-9F63-EF11-2FA19C2D67F6}"/>
              </a:ext>
            </a:extLst>
          </p:cNvPr>
          <p:cNvSpPr>
            <a:spLocks noGrp="1"/>
          </p:cNvSpPr>
          <p:nvPr>
            <p:ph idx="1"/>
          </p:nvPr>
        </p:nvSpPr>
        <p:spPr>
          <a:xfrm>
            <a:off x="1295401" y="2006221"/>
            <a:ext cx="9601196" cy="3869647"/>
          </a:xfrm>
        </p:spPr>
        <p:txBody>
          <a:bodyPr/>
          <a:lstStyle/>
          <a:p>
            <a:pPr marL="0" indent="0">
              <a:buNone/>
            </a:pPr>
            <a:r>
              <a:rPr lang="en-US" dirty="0">
                <a:latin typeface="Times New Roman" panose="02020603050405020304" pitchFamily="18" charset="0"/>
                <a:cs typeface="Times New Roman" panose="02020603050405020304" pitchFamily="18" charset="0"/>
              </a:rPr>
              <a:t>With a </a:t>
            </a:r>
            <a:r>
              <a:rPr lang="en-US"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logical sequence of questions</a:t>
            </a:r>
            <a:r>
              <a:rPr lang="en-US" dirty="0">
                <a:latin typeface="Times New Roman" panose="02020603050405020304" pitchFamily="18" charset="0"/>
                <a:cs typeface="Times New Roman" panose="02020603050405020304" pitchFamily="18" charset="0"/>
              </a:rPr>
              <a:t>, students can be:</a:t>
            </a:r>
          </a:p>
          <a:p>
            <a:r>
              <a:rPr lang="en-US" dirty="0">
                <a:latin typeface="Times New Roman" panose="02020603050405020304" pitchFamily="18" charset="0"/>
                <a:cs typeface="Times New Roman" panose="02020603050405020304" pitchFamily="18" charset="0"/>
              </a:rPr>
              <a:t>Analyze complex issues.</a:t>
            </a:r>
          </a:p>
          <a:p>
            <a:r>
              <a:rPr lang="en-US" dirty="0">
                <a:latin typeface="Times New Roman" panose="02020603050405020304" pitchFamily="18" charset="0"/>
                <a:cs typeface="Times New Roman" panose="02020603050405020304" pitchFamily="18" charset="0"/>
              </a:rPr>
              <a:t>Examine alternate points of view.</a:t>
            </a:r>
          </a:p>
          <a:p>
            <a:r>
              <a:rPr lang="en-US" dirty="0">
                <a:latin typeface="Times New Roman" panose="02020603050405020304" pitchFamily="18" charset="0"/>
                <a:cs typeface="Times New Roman" panose="02020603050405020304" pitchFamily="18" charset="0"/>
              </a:rPr>
              <a:t>Draw generalizations across different content areas. </a:t>
            </a:r>
          </a:p>
          <a:p>
            <a:pPr marL="0" indent="0" algn="l">
              <a:buNone/>
            </a:pPr>
            <a:r>
              <a:rPr lang="en-US"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outcomes will not be achieved without carefully thought-out questions by the teacher.</a:t>
            </a:r>
          </a:p>
        </p:txBody>
      </p:sp>
    </p:spTree>
    <p:extLst>
      <p:ext uri="{BB962C8B-B14F-4D97-AF65-F5344CB8AC3E}">
        <p14:creationId xmlns:p14="http://schemas.microsoft.com/office/powerpoint/2010/main" val="2420217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26F9-7A75-AC69-06D0-D300CA82615A}"/>
              </a:ext>
            </a:extLst>
          </p:cNvPr>
          <p:cNvSpPr>
            <a:spLocks noGrp="1"/>
          </p:cNvSpPr>
          <p:nvPr>
            <p:ph type="title"/>
          </p:nvPr>
        </p:nvSpPr>
        <p:spPr/>
        <p:txBody>
          <a:bodyPr>
            <a:noAutofit/>
          </a:bodyPr>
          <a:lstStyle/>
          <a:p>
            <a:r>
              <a:rPr lang="en-US" sz="3200" b="1" i="1" spc="-5" dirty="0">
                <a:solidFill>
                  <a:srgbClr val="B53A31"/>
                </a:solidFill>
              </a:rPr>
              <a:t>Assessment</a:t>
            </a:r>
            <a:r>
              <a:rPr lang="en-US" sz="3200" b="1" i="1" spc="20" dirty="0">
                <a:solidFill>
                  <a:srgbClr val="B53A31"/>
                </a:solidFill>
              </a:rPr>
              <a:t> </a:t>
            </a:r>
            <a:r>
              <a:rPr lang="en-US" sz="3600" b="1" i="1" spc="-5" dirty="0">
                <a:solidFill>
                  <a:srgbClr val="B53A31"/>
                </a:solidFill>
              </a:rPr>
              <a:t>methods </a:t>
            </a:r>
            <a:r>
              <a:rPr lang="en-US" sz="3600" b="1" i="1" dirty="0">
                <a:solidFill>
                  <a:srgbClr val="B53A31"/>
                </a:solidFill>
              </a:rPr>
              <a:t>for</a:t>
            </a:r>
            <a:r>
              <a:rPr lang="en-US" sz="3600" b="1" i="1" spc="-80" dirty="0">
                <a:solidFill>
                  <a:srgbClr val="B53A31"/>
                </a:solidFill>
              </a:rPr>
              <a:t> </a:t>
            </a:r>
            <a:r>
              <a:rPr lang="en-US" sz="3600" b="1" i="1" spc="-5" dirty="0">
                <a:solidFill>
                  <a:srgbClr val="B53A31"/>
                </a:solidFill>
              </a:rPr>
              <a:t>higher</a:t>
            </a:r>
            <a:r>
              <a:rPr lang="en-US" sz="3600" b="1" i="1" spc="-65" dirty="0">
                <a:solidFill>
                  <a:srgbClr val="B53A31"/>
                </a:solidFill>
              </a:rPr>
              <a:t> </a:t>
            </a:r>
            <a:r>
              <a:rPr lang="en-US" sz="3600" b="1" i="1" dirty="0">
                <a:solidFill>
                  <a:srgbClr val="B53A31"/>
                </a:solidFill>
              </a:rPr>
              <a:t>level </a:t>
            </a:r>
            <a:r>
              <a:rPr lang="en-US" sz="3600" b="1" i="1" spc="-885" dirty="0">
                <a:solidFill>
                  <a:srgbClr val="B53A31"/>
                </a:solidFill>
              </a:rPr>
              <a:t> </a:t>
            </a:r>
            <a:r>
              <a:rPr lang="en-US" sz="3600" b="1" i="1" spc="-5" dirty="0">
                <a:solidFill>
                  <a:srgbClr val="B53A31"/>
                </a:solidFill>
              </a:rPr>
              <a:t>cognitive skills con.,</a:t>
            </a:r>
            <a:br>
              <a:rPr lang="en-US" sz="3600" dirty="0"/>
            </a:br>
            <a:r>
              <a:rPr lang="en-US" sz="3600" dirty="0"/>
              <a:t>3.Debate</a:t>
            </a:r>
            <a:br>
              <a:rPr lang="en-US" sz="3600" dirty="0"/>
            </a:br>
            <a:endParaRPr lang="en-US" sz="3600" dirty="0"/>
          </a:p>
        </p:txBody>
      </p:sp>
      <p:sp>
        <p:nvSpPr>
          <p:cNvPr id="3" name="Content Placeholder 2">
            <a:extLst>
              <a:ext uri="{FF2B5EF4-FFF2-40B4-BE49-F238E27FC236}">
                <a16:creationId xmlns:a16="http://schemas.microsoft.com/office/drawing/2014/main" id="{3C5430D4-D3F1-FEA1-5A1C-BB7F35D4C773}"/>
              </a:ext>
            </a:extLst>
          </p:cNvPr>
          <p:cNvSpPr>
            <a:spLocks noGrp="1"/>
          </p:cNvSpPr>
          <p:nvPr>
            <p:ph idx="1"/>
          </p:nvPr>
        </p:nvSpPr>
        <p:spPr>
          <a:xfrm>
            <a:off x="707394" y="2524836"/>
            <a:ext cx="8040821" cy="4237036"/>
          </a:xfrm>
        </p:spPr>
        <p:txBody>
          <a:bodyPr>
            <a:normAutofit/>
          </a:bodyPr>
          <a:lstStyle/>
          <a:p>
            <a:r>
              <a:rPr lang="en-US" sz="2800" dirty="0">
                <a:latin typeface="Times New Roman" panose="02020603050405020304" pitchFamily="18" charset="0"/>
                <a:cs typeface="Times New Roman" panose="02020603050405020304" pitchFamily="18" charset="0"/>
              </a:rPr>
              <a:t>Debate provides an </a:t>
            </a:r>
            <a:r>
              <a:rPr lang="en-US" sz="2800" dirty="0">
                <a:solidFill>
                  <a:srgbClr val="FF0000"/>
                </a:solidFill>
                <a:latin typeface="Times New Roman" panose="02020603050405020304" pitchFamily="18" charset="0"/>
                <a:cs typeface="Times New Roman" panose="02020603050405020304" pitchFamily="18" charset="0"/>
              </a:rPr>
              <a:t>effective mechanism for assessing students</a:t>
            </a:r>
            <a:r>
              <a:rPr lang="en-US" sz="2800" dirty="0">
                <a:latin typeface="Times New Roman" panose="02020603050405020304" pitchFamily="18" charset="0"/>
                <a:cs typeface="Times New Roman" panose="02020603050405020304" pitchFamily="18" charset="0"/>
              </a:rPr>
              <a:t>’ ability to analyze issues in depth, consider alternative points of view, and formulate and present a position. </a:t>
            </a:r>
          </a:p>
          <a:p>
            <a:r>
              <a:rPr lang="en-US" sz="2800" dirty="0">
                <a:latin typeface="Times New Roman" panose="02020603050405020304" pitchFamily="18" charset="0"/>
                <a:cs typeface="Times New Roman" panose="02020603050405020304" pitchFamily="18" charset="0"/>
              </a:rPr>
              <a:t>The process of analyzing the issue for the debate, considering alternative viewpoints, developing a sound position, and </a:t>
            </a:r>
            <a:r>
              <a:rPr lang="en-US" sz="2800" dirty="0">
                <a:solidFill>
                  <a:srgbClr val="FF0000"/>
                </a:solidFill>
                <a:latin typeface="Times New Roman" panose="02020603050405020304" pitchFamily="18" charset="0"/>
                <a:cs typeface="Times New Roman" panose="02020603050405020304" pitchFamily="18" charset="0"/>
              </a:rPr>
              <a:t>preparing persuasive arguments promotes </a:t>
            </a: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critical thinking skills.</a:t>
            </a:r>
          </a:p>
        </p:txBody>
      </p:sp>
      <p:pic>
        <p:nvPicPr>
          <p:cNvPr id="5" name="Picture 4" descr="A picture containing text&#10;&#10;Description automatically generated">
            <a:extLst>
              <a:ext uri="{FF2B5EF4-FFF2-40B4-BE49-F238E27FC236}">
                <a16:creationId xmlns:a16="http://schemas.microsoft.com/office/drawing/2014/main" id="{33727A5E-7099-0B3E-FCB5-E5BC814033FD}"/>
              </a:ext>
            </a:extLst>
          </p:cNvPr>
          <p:cNvPicPr>
            <a:picLocks noChangeAspect="1"/>
          </p:cNvPicPr>
          <p:nvPr/>
        </p:nvPicPr>
        <p:blipFill>
          <a:blip r:embed="rId3"/>
          <a:stretch>
            <a:fillRect/>
          </a:stretch>
        </p:blipFill>
        <p:spPr>
          <a:xfrm>
            <a:off x="9032029" y="1839433"/>
            <a:ext cx="2952307" cy="4262437"/>
          </a:xfrm>
          <a:prstGeom prst="rect">
            <a:avLst/>
          </a:prstGeom>
        </p:spPr>
      </p:pic>
    </p:spTree>
    <p:extLst>
      <p:ext uri="{BB962C8B-B14F-4D97-AF65-F5344CB8AC3E}">
        <p14:creationId xmlns:p14="http://schemas.microsoft.com/office/powerpoint/2010/main" val="1921604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38AB-517B-4DBE-9532-F6066779FA95}"/>
              </a:ext>
            </a:extLst>
          </p:cNvPr>
          <p:cNvSpPr>
            <a:spLocks noGrp="1"/>
          </p:cNvSpPr>
          <p:nvPr>
            <p:ph type="title"/>
          </p:nvPr>
        </p:nvSpPr>
        <p:spPr>
          <a:xfrm>
            <a:off x="587829" y="982131"/>
            <a:ext cx="11021785" cy="1009955"/>
          </a:xfrm>
        </p:spPr>
        <p:txBody>
          <a:bodyPr>
            <a:normAutofit fontScale="90000"/>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6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6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6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6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600" u="none" strike="noStrike" kern="1200" cap="none" spc="-5" normalizeH="0" baseline="0" noProof="0" dirty="0">
                <a:ln w="3175" cmpd="sng">
                  <a:noFill/>
                </a:ln>
                <a:solidFill>
                  <a:srgbClr val="002060"/>
                </a:solidFill>
                <a:effectLst/>
                <a:uLnTx/>
                <a:uFillTx/>
                <a:latin typeface="Arial"/>
                <a:ea typeface="+mj-ea"/>
                <a:cs typeface="+mj-cs"/>
              </a:rPr>
              <a:t>3) Debate</a:t>
            </a:r>
            <a:br>
              <a:rPr kumimoji="0" lang="en-US" sz="3200" b="0" i="0" u="none" strike="noStrike" kern="1200" cap="none" spc="-5" normalizeH="0" baseline="0" noProof="0" dirty="0">
                <a:ln w="3175" cmpd="sng">
                  <a:noFill/>
                </a:ln>
                <a:solidFill>
                  <a:srgbClr val="002060"/>
                </a:solidFill>
                <a:effectLst/>
                <a:uLnTx/>
                <a:uFillTx/>
                <a:latin typeface="Arial"/>
                <a:ea typeface="+mj-ea"/>
                <a:cs typeface="+mj-cs"/>
              </a:rPr>
            </a:br>
            <a:endParaRPr lang="en-US" dirty="0"/>
          </a:p>
        </p:txBody>
      </p:sp>
      <p:sp>
        <p:nvSpPr>
          <p:cNvPr id="3" name="Content Placeholder 2">
            <a:extLst>
              <a:ext uri="{FF2B5EF4-FFF2-40B4-BE49-F238E27FC236}">
                <a16:creationId xmlns:a16="http://schemas.microsoft.com/office/drawing/2014/main" id="{F90D28BB-6734-4AB9-A832-282F09C344B4}"/>
              </a:ext>
            </a:extLst>
          </p:cNvPr>
          <p:cNvSpPr>
            <a:spLocks noGrp="1"/>
          </p:cNvSpPr>
          <p:nvPr>
            <p:ph idx="1"/>
          </p:nvPr>
        </p:nvSpPr>
        <p:spPr>
          <a:xfrm>
            <a:off x="582387" y="2122714"/>
            <a:ext cx="11239500" cy="4261757"/>
          </a:xfrm>
        </p:spPr>
        <p:txBody>
          <a:bodyPr>
            <a:normAutofit fontScale="92500" lnSpcReduction="10000"/>
          </a:bodyPr>
          <a:lstStyle/>
          <a:p>
            <a:pPr marL="0" indent="0">
              <a:buNone/>
            </a:pPr>
            <a:r>
              <a:rPr lang="en-US" b="1" u="sng" dirty="0">
                <a:solidFill>
                  <a:schemeClr val="accent3"/>
                </a:solidFill>
              </a:rPr>
              <a:t>Areas to consider in evaluating debates include: </a:t>
            </a:r>
          </a:p>
          <a:p>
            <a:pPr marL="0" indent="0">
              <a:buNone/>
            </a:pPr>
            <a:r>
              <a:rPr lang="en-US" dirty="0"/>
              <a:t>1. Clarity and comprehensiveness of the analysis of the issue </a:t>
            </a:r>
          </a:p>
          <a:p>
            <a:pPr marL="0" indent="0">
              <a:buNone/>
            </a:pPr>
            <a:r>
              <a:rPr lang="en-US" dirty="0"/>
              <a:t>2. Rationale developed for the position taken, including use of the literature and available research </a:t>
            </a:r>
          </a:p>
          <a:p>
            <a:pPr marL="0" indent="0">
              <a:buNone/>
            </a:pPr>
            <a:r>
              <a:rPr lang="en-US" dirty="0"/>
              <a:t>3. Consideration of alternative positions </a:t>
            </a:r>
          </a:p>
          <a:p>
            <a:pPr marL="0" indent="0">
              <a:buNone/>
            </a:pPr>
            <a:r>
              <a:rPr lang="en-US" dirty="0"/>
              <a:t>4. Clarity of responses to the opposing side </a:t>
            </a:r>
          </a:p>
          <a:p>
            <a:pPr marL="0" indent="0">
              <a:buNone/>
            </a:pPr>
            <a:r>
              <a:rPr lang="en-US" dirty="0"/>
              <a:t>5. Organization and development of the argument</a:t>
            </a:r>
          </a:p>
          <a:p>
            <a:pPr marL="0" indent="0">
              <a:buNone/>
            </a:pPr>
            <a:r>
              <a:rPr lang="en-US" dirty="0"/>
              <a:t>6. Degree of persuasiveness in presenting the argument </a:t>
            </a:r>
          </a:p>
          <a:p>
            <a:pPr marL="0" indent="0">
              <a:buNone/>
            </a:pPr>
            <a:r>
              <a:rPr lang="en-US" dirty="0"/>
              <a:t>7. Presentation skills, including keeping the audience interested and focused, presenting the information logically and clearly, and keeping within the allotted time frame </a:t>
            </a:r>
          </a:p>
        </p:txBody>
      </p:sp>
      <p:sp>
        <p:nvSpPr>
          <p:cNvPr id="5" name="Slide Number Placeholder 4"/>
          <p:cNvSpPr>
            <a:spLocks noGrp="1"/>
          </p:cNvSpPr>
          <p:nvPr>
            <p:ph type="sldNum" sz="quarter" idx="12"/>
          </p:nvPr>
        </p:nvSpPr>
        <p:spPr/>
        <p:txBody>
          <a:bodyPr/>
          <a:lstStyle/>
          <a:p>
            <a:fld id="{13194DB4-395A-4295-9730-09FF7F373A60}" type="slidenum">
              <a:rPr lang="en-US" smtClean="0"/>
              <a:t>64</a:t>
            </a:fld>
            <a:endParaRPr lang="en-US"/>
          </a:p>
        </p:txBody>
      </p:sp>
    </p:spTree>
    <p:extLst>
      <p:ext uri="{BB962C8B-B14F-4D97-AF65-F5344CB8AC3E}">
        <p14:creationId xmlns:p14="http://schemas.microsoft.com/office/powerpoint/2010/main" val="958166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38AB-517B-4DBE-9532-F6066779FA95}"/>
              </a:ext>
            </a:extLst>
          </p:cNvPr>
          <p:cNvSpPr>
            <a:spLocks noGrp="1"/>
          </p:cNvSpPr>
          <p:nvPr>
            <p:ph type="title"/>
          </p:nvPr>
        </p:nvSpPr>
        <p:spPr>
          <a:xfrm>
            <a:off x="587829" y="982131"/>
            <a:ext cx="11021785" cy="1222225"/>
          </a:xfrm>
        </p:spPr>
        <p:txBody>
          <a:bodyPr>
            <a:normAutofit fontScale="90000"/>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6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6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6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6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6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600" u="none" strike="noStrike" kern="1200" cap="none" spc="-5" normalizeH="0" baseline="0" noProof="0" dirty="0">
                <a:ln w="3175" cmpd="sng">
                  <a:noFill/>
                </a:ln>
                <a:solidFill>
                  <a:srgbClr val="002060"/>
                </a:solidFill>
                <a:effectLst/>
                <a:uLnTx/>
                <a:uFillTx/>
                <a:latin typeface="Arial"/>
                <a:ea typeface="+mj-ea"/>
                <a:cs typeface="+mj-cs"/>
              </a:rPr>
              <a:t>3) Debate</a:t>
            </a:r>
            <a:br>
              <a:rPr kumimoji="0" lang="en-US" sz="3200" b="0" i="0" u="none" strike="noStrike" kern="1200" cap="none" spc="-5" normalizeH="0" baseline="0" noProof="0" dirty="0">
                <a:ln w="3175" cmpd="sng">
                  <a:noFill/>
                </a:ln>
                <a:solidFill>
                  <a:srgbClr val="002060"/>
                </a:solidFill>
                <a:effectLst/>
                <a:uLnTx/>
                <a:uFillTx/>
                <a:latin typeface="Arial"/>
                <a:ea typeface="+mj-ea"/>
                <a:cs typeface="+mj-cs"/>
              </a:rPr>
            </a:br>
            <a:endParaRPr lang="en-US" dirty="0"/>
          </a:p>
        </p:txBody>
      </p:sp>
      <p:sp>
        <p:nvSpPr>
          <p:cNvPr id="3" name="Content Placeholder 2">
            <a:extLst>
              <a:ext uri="{FF2B5EF4-FFF2-40B4-BE49-F238E27FC236}">
                <a16:creationId xmlns:a16="http://schemas.microsoft.com/office/drawing/2014/main" id="{F90D28BB-6734-4AB9-A832-282F09C344B4}"/>
              </a:ext>
            </a:extLst>
          </p:cNvPr>
          <p:cNvSpPr>
            <a:spLocks noGrp="1"/>
          </p:cNvSpPr>
          <p:nvPr>
            <p:ph idx="1"/>
          </p:nvPr>
        </p:nvSpPr>
        <p:spPr>
          <a:xfrm>
            <a:off x="800100" y="2514600"/>
            <a:ext cx="10678886" cy="3820886"/>
          </a:xfrm>
        </p:spPr>
        <p:txBody>
          <a:bodyPr/>
          <a:lstStyle/>
          <a:p>
            <a:pPr marL="0" indent="0">
              <a:buNone/>
            </a:pPr>
            <a:r>
              <a:rPr lang="en-US" b="1" u="sng" dirty="0">
                <a:solidFill>
                  <a:schemeClr val="accent3"/>
                </a:solidFill>
              </a:rPr>
              <a:t>Debate example </a:t>
            </a:r>
          </a:p>
          <a:p>
            <a:pPr marL="0" indent="0">
              <a:buNone/>
            </a:pPr>
            <a:r>
              <a:rPr lang="en-US" dirty="0"/>
              <a:t>Artificial intelligence in nursing: Threat or opportunity?</a:t>
            </a:r>
          </a:p>
          <a:p>
            <a:pPr marL="0" indent="0" algn="just">
              <a:buNone/>
            </a:pPr>
            <a:endParaRPr lang="en-US" dirty="0"/>
          </a:p>
          <a:p>
            <a:pPr marL="0" indent="0" algn="just">
              <a:buNone/>
            </a:pPr>
            <a:r>
              <a:rPr lang="en-US" dirty="0"/>
              <a:t>Depending on the size of the class, not all students may be able to participate in the debate, but they can all learn from it.</a:t>
            </a:r>
          </a:p>
        </p:txBody>
      </p:sp>
      <p:pic>
        <p:nvPicPr>
          <p:cNvPr id="9" name="Picture 8">
            <a:extLst>
              <a:ext uri="{FF2B5EF4-FFF2-40B4-BE49-F238E27FC236}">
                <a16:creationId xmlns:a16="http://schemas.microsoft.com/office/drawing/2014/main" id="{6E1986FF-C1F8-432D-80F5-1EB47868BC88}"/>
              </a:ext>
            </a:extLst>
          </p:cNvPr>
          <p:cNvPicPr>
            <a:picLocks noChangeAspect="1"/>
          </p:cNvPicPr>
          <p:nvPr/>
        </p:nvPicPr>
        <p:blipFill rotWithShape="1">
          <a:blip r:embed="rId2"/>
          <a:srcRect l="6563" t="24153" r="59018" b="20674"/>
          <a:stretch/>
        </p:blipFill>
        <p:spPr>
          <a:xfrm>
            <a:off x="9682843" y="4544173"/>
            <a:ext cx="2073728" cy="1791313"/>
          </a:xfrm>
          <a:prstGeom prst="rect">
            <a:avLst/>
          </a:prstGeom>
        </p:spPr>
      </p:pic>
      <p:sp>
        <p:nvSpPr>
          <p:cNvPr id="5" name="Slide Number Placeholder 4"/>
          <p:cNvSpPr>
            <a:spLocks noGrp="1"/>
          </p:cNvSpPr>
          <p:nvPr>
            <p:ph type="sldNum" sz="quarter" idx="12"/>
          </p:nvPr>
        </p:nvSpPr>
        <p:spPr/>
        <p:txBody>
          <a:bodyPr/>
          <a:lstStyle/>
          <a:p>
            <a:fld id="{13194DB4-395A-4295-9730-09FF7F373A60}" type="slidenum">
              <a:rPr lang="en-US" smtClean="0"/>
              <a:t>65</a:t>
            </a:fld>
            <a:endParaRPr lang="en-US"/>
          </a:p>
        </p:txBody>
      </p:sp>
    </p:spTree>
    <p:extLst>
      <p:ext uri="{BB962C8B-B14F-4D97-AF65-F5344CB8AC3E}">
        <p14:creationId xmlns:p14="http://schemas.microsoft.com/office/powerpoint/2010/main" val="3374046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1535-6DEF-6275-0D48-E413E1F33B61}"/>
              </a:ext>
            </a:extLst>
          </p:cNvPr>
          <p:cNvSpPr>
            <a:spLocks noGrp="1"/>
          </p:cNvSpPr>
          <p:nvPr>
            <p:ph type="title"/>
          </p:nvPr>
        </p:nvSpPr>
        <p:spPr/>
        <p:txBody>
          <a:bodyPr>
            <a:normAutofit fontScale="90000"/>
          </a:bodyPr>
          <a:lstStyle/>
          <a:p>
            <a:br>
              <a:rPr lang="en-US" b="0" i="0" dirty="0">
                <a:solidFill>
                  <a:schemeClr val="tx1">
                    <a:lumMod val="95000"/>
                    <a:lumOff val="5000"/>
                  </a:schemeClr>
                </a:solidFill>
                <a:effectLst/>
                <a:latin typeface="Times" panose="02020603050405020304" pitchFamily="18" charset="0"/>
                <a:cs typeface="Times" panose="02020603050405020304" pitchFamily="18" charset="0"/>
              </a:rPr>
            </a:br>
            <a:r>
              <a:rPr lang="en-US" b="0" i="0" dirty="0">
                <a:solidFill>
                  <a:schemeClr val="tx1">
                    <a:lumMod val="95000"/>
                    <a:lumOff val="5000"/>
                  </a:schemeClr>
                </a:solidFill>
                <a:effectLst/>
                <a:latin typeface="Times" panose="02020603050405020304" pitchFamily="18" charset="0"/>
                <a:cs typeface="Times" panose="02020603050405020304" pitchFamily="18" charset="0"/>
              </a:rPr>
              <a:t>Difference Between Debate and Discussion</a:t>
            </a:r>
            <a:br>
              <a:rPr lang="en-US" b="0" i="0" dirty="0">
                <a:solidFill>
                  <a:srgbClr val="6DB3BF"/>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9FD931E4-4455-59A6-2D46-B67169B3A044}"/>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main difference between debate and discussion </a:t>
            </a:r>
            <a:r>
              <a:rPr lang="en-US" sz="2800" b="1" dirty="0">
                <a:solidFill>
                  <a:srgbClr val="FF0000"/>
                </a:solidFill>
                <a:latin typeface="Times New Roman" panose="02020603050405020304" pitchFamily="18" charset="0"/>
                <a:cs typeface="Times New Roman" panose="02020603050405020304" pitchFamily="18" charset="0"/>
              </a:rPr>
              <a:t>is the competitiveness of debates. </a:t>
            </a:r>
          </a:p>
          <a:p>
            <a:r>
              <a:rPr lang="en-US" sz="2800" dirty="0">
                <a:latin typeface="Times New Roman" panose="02020603050405020304" pitchFamily="18" charset="0"/>
                <a:cs typeface="Times New Roman" panose="02020603050405020304" pitchFamily="18" charset="0"/>
              </a:rPr>
              <a:t>A discussion is an </a:t>
            </a:r>
            <a:r>
              <a:rPr lang="en-US" sz="2800" u="sng" dirty="0">
                <a:solidFill>
                  <a:srgbClr val="FF0000"/>
                </a:solidFill>
                <a:latin typeface="Times New Roman" panose="02020603050405020304" pitchFamily="18" charset="0"/>
                <a:cs typeface="Times New Roman" panose="02020603050405020304" pitchFamily="18" charset="0"/>
              </a:rPr>
              <a:t>exchange of opinions </a:t>
            </a:r>
            <a:r>
              <a:rPr lang="en-US" sz="2800" dirty="0">
                <a:latin typeface="Times New Roman" panose="02020603050405020304" pitchFamily="18" charset="0"/>
                <a:cs typeface="Times New Roman" panose="02020603050405020304" pitchFamily="18" charset="0"/>
              </a:rPr>
              <a:t>and ideas .</a:t>
            </a:r>
          </a:p>
          <a:p>
            <a:r>
              <a:rPr lang="en-US" sz="2800" dirty="0">
                <a:latin typeface="Times New Roman" panose="02020603050405020304" pitchFamily="18" charset="0"/>
                <a:cs typeface="Times New Roman" panose="02020603050405020304" pitchFamily="18" charset="0"/>
              </a:rPr>
              <a:t>debate is a form of formal </a:t>
            </a:r>
            <a:r>
              <a:rPr lang="en-US" sz="2800" u="sng" dirty="0">
                <a:solidFill>
                  <a:srgbClr val="FF0000"/>
                </a:solidFill>
                <a:latin typeface="Times New Roman" panose="02020603050405020304" pitchFamily="18" charset="0"/>
                <a:cs typeface="Times New Roman" panose="02020603050405020304" pitchFamily="18" charset="0"/>
              </a:rPr>
              <a:t>contest of argumentation between two people or groups.</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629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A10B-ADC9-74A2-670B-6A2E3A486B28}"/>
              </a:ext>
            </a:extLst>
          </p:cNvPr>
          <p:cNvSpPr>
            <a:spLocks noGrp="1"/>
          </p:cNvSpPr>
          <p:nvPr>
            <p:ph type="title"/>
          </p:nvPr>
        </p:nvSpPr>
        <p:spPr>
          <a:xfrm>
            <a:off x="1227163" y="0"/>
            <a:ext cx="9601196" cy="1303867"/>
          </a:xfrm>
        </p:spPr>
        <p:txBody>
          <a:bodyPr>
            <a:normAutofit fontScale="90000"/>
          </a:bodyPr>
          <a:lstStyle/>
          <a:p>
            <a:r>
              <a:rPr lang="en-US" b="0" i="0" dirty="0">
                <a:solidFill>
                  <a:schemeClr val="tx1">
                    <a:lumMod val="95000"/>
                    <a:lumOff val="5000"/>
                  </a:schemeClr>
                </a:solidFill>
                <a:effectLst/>
                <a:latin typeface="Times" panose="02020603050405020304" pitchFamily="18" charset="0"/>
                <a:cs typeface="Times" panose="02020603050405020304" pitchFamily="18" charset="0"/>
              </a:rPr>
              <a:t>Difference Between Debate and Discussion</a:t>
            </a:r>
            <a:endParaRPr lang="en-US" dirty="0"/>
          </a:p>
        </p:txBody>
      </p:sp>
      <p:graphicFrame>
        <p:nvGraphicFramePr>
          <p:cNvPr id="6" name="Table 6">
            <a:extLst>
              <a:ext uri="{FF2B5EF4-FFF2-40B4-BE49-F238E27FC236}">
                <a16:creationId xmlns:a16="http://schemas.microsoft.com/office/drawing/2014/main" id="{656A0127-CBED-BD0F-87D6-FF66797AD206}"/>
              </a:ext>
            </a:extLst>
          </p:cNvPr>
          <p:cNvGraphicFramePr>
            <a:graphicFrameLocks noGrp="1"/>
          </p:cNvGraphicFramePr>
          <p:nvPr>
            <p:ph idx="1"/>
            <p:extLst>
              <p:ext uri="{D42A27DB-BD31-4B8C-83A1-F6EECF244321}">
                <p14:modId xmlns:p14="http://schemas.microsoft.com/office/powerpoint/2010/main" val="683864713"/>
              </p:ext>
            </p:extLst>
          </p:nvPr>
        </p:nvGraphicFramePr>
        <p:xfrm>
          <a:off x="477674" y="1132764"/>
          <a:ext cx="11259402" cy="6491149"/>
        </p:xfrm>
        <a:graphic>
          <a:graphicData uri="http://schemas.openxmlformats.org/drawingml/2006/table">
            <a:tbl>
              <a:tblPr firstRow="1" bandRow="1">
                <a:tableStyleId>{BC89EF96-8CEA-46FF-86C4-4CE0E7609802}</a:tableStyleId>
              </a:tblPr>
              <a:tblGrid>
                <a:gridCol w="2470242">
                  <a:extLst>
                    <a:ext uri="{9D8B030D-6E8A-4147-A177-3AD203B41FA5}">
                      <a16:colId xmlns:a16="http://schemas.microsoft.com/office/drawing/2014/main" val="4006014425"/>
                    </a:ext>
                  </a:extLst>
                </a:gridCol>
                <a:gridCol w="4449171">
                  <a:extLst>
                    <a:ext uri="{9D8B030D-6E8A-4147-A177-3AD203B41FA5}">
                      <a16:colId xmlns:a16="http://schemas.microsoft.com/office/drawing/2014/main" val="1368200554"/>
                    </a:ext>
                  </a:extLst>
                </a:gridCol>
                <a:gridCol w="4339989">
                  <a:extLst>
                    <a:ext uri="{9D8B030D-6E8A-4147-A177-3AD203B41FA5}">
                      <a16:colId xmlns:a16="http://schemas.microsoft.com/office/drawing/2014/main" val="1764362134"/>
                    </a:ext>
                  </a:extLst>
                </a:gridCol>
              </a:tblGrid>
              <a:tr h="786122">
                <a:tc>
                  <a:txBody>
                    <a:bodyPr/>
                    <a:lstStyle/>
                    <a:p>
                      <a:endParaRPr lang="en-US" dirty="0"/>
                    </a:p>
                  </a:txBody>
                  <a:tcPr/>
                </a:tc>
                <a:tc>
                  <a:txBody>
                    <a:bodyPr/>
                    <a:lstStyle/>
                    <a:p>
                      <a:r>
                        <a:rPr lang="en-US" b="1" i="0" dirty="0">
                          <a:solidFill>
                            <a:schemeClr val="tx1">
                              <a:lumMod val="95000"/>
                              <a:lumOff val="5000"/>
                            </a:schemeClr>
                          </a:solidFill>
                          <a:effectLst/>
                          <a:latin typeface="Times" panose="02020603050405020304" pitchFamily="18" charset="0"/>
                          <a:cs typeface="Times" panose="02020603050405020304" pitchFamily="18" charset="0"/>
                        </a:rPr>
                        <a:t>Debate</a:t>
                      </a:r>
                      <a:endParaRPr lang="en-US" b="1" dirty="0"/>
                    </a:p>
                  </a:txBody>
                  <a:tcPr/>
                </a:tc>
                <a:tc>
                  <a:txBody>
                    <a:bodyPr/>
                    <a:lstStyle/>
                    <a:p>
                      <a:r>
                        <a:rPr lang="en-US" b="1" i="0" dirty="0">
                          <a:solidFill>
                            <a:schemeClr val="tx1">
                              <a:lumMod val="95000"/>
                              <a:lumOff val="5000"/>
                            </a:schemeClr>
                          </a:solidFill>
                          <a:effectLst/>
                          <a:latin typeface="Times" panose="02020603050405020304" pitchFamily="18" charset="0"/>
                          <a:cs typeface="Times" panose="02020603050405020304" pitchFamily="18" charset="0"/>
                        </a:rPr>
                        <a:t>Discussion</a:t>
                      </a:r>
                      <a:endParaRPr lang="en-US" b="1" dirty="0"/>
                    </a:p>
                  </a:txBody>
                  <a:tcPr/>
                </a:tc>
                <a:extLst>
                  <a:ext uri="{0D108BD9-81ED-4DB2-BD59-A6C34878D82A}">
                    <a16:rowId xmlns:a16="http://schemas.microsoft.com/office/drawing/2014/main" val="2157337593"/>
                  </a:ext>
                </a:extLst>
              </a:tr>
              <a:tr h="2029305">
                <a:tc>
                  <a:txBody>
                    <a:bodyPr/>
                    <a:lstStyle/>
                    <a:p>
                      <a:r>
                        <a:rPr lang="en-US" sz="2000" b="1" dirty="0">
                          <a:latin typeface="Times" panose="02020603050405020304" pitchFamily="18" charset="0"/>
                          <a:cs typeface="Times" panose="02020603050405020304" pitchFamily="18" charset="0"/>
                        </a:rPr>
                        <a:t>Definition</a:t>
                      </a:r>
                    </a:p>
                  </a:txBody>
                  <a:tcPr/>
                </a:tc>
                <a:tc>
                  <a:txBody>
                    <a:bodyPr/>
                    <a:lstStyle/>
                    <a:p>
                      <a:r>
                        <a:rPr lang="en-US" sz="2000" dirty="0">
                          <a:latin typeface="Times" panose="02020603050405020304" pitchFamily="18" charset="0"/>
                          <a:cs typeface="Times" panose="02020603050405020304" pitchFamily="18" charset="0"/>
                        </a:rPr>
                        <a:t>Debate: A debate is a formal contest of argumentation between two individuals or teams.</a:t>
                      </a:r>
                    </a:p>
                  </a:txBody>
                  <a:tcPr/>
                </a:tc>
                <a:tc>
                  <a:txBody>
                    <a:bodyPr/>
                    <a:lstStyle/>
                    <a:p>
                      <a:r>
                        <a:rPr lang="en-US" sz="2000" dirty="0">
                          <a:latin typeface="Times" panose="02020603050405020304" pitchFamily="18" charset="0"/>
                          <a:cs typeface="Times" panose="02020603050405020304" pitchFamily="18" charset="0"/>
                        </a:rPr>
                        <a:t>Discussion: A discussion is an exchange of ideas, information, opinions between a group of people.</a:t>
                      </a:r>
                    </a:p>
                    <a:p>
                      <a:endParaRPr lang="en-US" sz="20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984033280"/>
                  </a:ext>
                </a:extLst>
              </a:tr>
              <a:tr h="1646417">
                <a:tc>
                  <a:txBody>
                    <a:bodyPr/>
                    <a:lstStyle/>
                    <a:p>
                      <a:r>
                        <a:rPr lang="en-US" sz="2000" b="1" dirty="0">
                          <a:latin typeface="Times" panose="02020603050405020304" pitchFamily="18" charset="0"/>
                          <a:cs typeface="Times" panose="02020603050405020304" pitchFamily="18" charset="0"/>
                        </a:rPr>
                        <a:t>Opposing Views</a:t>
                      </a:r>
                    </a:p>
                  </a:txBody>
                  <a:tcPr/>
                </a:tc>
                <a:tc>
                  <a:txBody>
                    <a:bodyPr/>
                    <a:lstStyle/>
                    <a:p>
                      <a:r>
                        <a:rPr lang="en-US" sz="2000" dirty="0">
                          <a:latin typeface="Times" panose="02020603050405020304" pitchFamily="18" charset="0"/>
                          <a:cs typeface="Times" panose="02020603050405020304" pitchFamily="18" charset="0"/>
                        </a:rPr>
                        <a:t>Debate: A debate always has two opposing sides.</a:t>
                      </a:r>
                    </a:p>
                  </a:txBody>
                  <a:tcPr/>
                </a:tc>
                <a:tc>
                  <a:txBody>
                    <a:bodyPr/>
                    <a:lstStyle/>
                    <a:p>
                      <a:r>
                        <a:rPr lang="en-US" sz="2000" dirty="0">
                          <a:latin typeface="Times" panose="02020603050405020304" pitchFamily="18" charset="0"/>
                          <a:cs typeface="Times" panose="02020603050405020304" pitchFamily="18" charset="0"/>
                        </a:rPr>
                        <a:t>Discussion: People may express different views during discussions, but discussions do not necessarily have two opposing sides.</a:t>
                      </a:r>
                    </a:p>
                  </a:txBody>
                  <a:tcPr/>
                </a:tc>
                <a:extLst>
                  <a:ext uri="{0D108BD9-81ED-4DB2-BD59-A6C34878D82A}">
                    <a16:rowId xmlns:a16="http://schemas.microsoft.com/office/drawing/2014/main" val="2849585404"/>
                  </a:ext>
                </a:extLst>
              </a:tr>
              <a:tr h="2029305">
                <a:tc>
                  <a:txBody>
                    <a:bodyPr/>
                    <a:lstStyle/>
                    <a:p>
                      <a:r>
                        <a:rPr lang="en-US" sz="2000" b="1" dirty="0">
                          <a:latin typeface="Times" panose="02020603050405020304" pitchFamily="18" charset="0"/>
                          <a:cs typeface="Times" panose="02020603050405020304" pitchFamily="18" charset="0"/>
                        </a:rPr>
                        <a:t>Conclusion</a:t>
                      </a:r>
                    </a:p>
                  </a:txBody>
                  <a:tcPr/>
                </a:tc>
                <a:tc>
                  <a:txBody>
                    <a:bodyPr/>
                    <a:lstStyle/>
                    <a:p>
                      <a:r>
                        <a:rPr lang="en-US" sz="2000" dirty="0">
                          <a:latin typeface="Times" panose="02020603050405020304" pitchFamily="18" charset="0"/>
                          <a:cs typeface="Times" panose="02020603050405020304" pitchFamily="18" charset="0"/>
                        </a:rPr>
                        <a:t>Debate: Debates often have a conclusion; one side is declared as the winner or the proposal being debated is either accepted or rejected.</a:t>
                      </a:r>
                    </a:p>
                  </a:txBody>
                  <a:tcPr/>
                </a:tc>
                <a:tc>
                  <a:txBody>
                    <a:bodyPr/>
                    <a:lstStyle/>
                    <a:p>
                      <a:r>
                        <a:rPr lang="en-US" sz="2000" dirty="0">
                          <a:latin typeface="Times" panose="02020603050405020304" pitchFamily="18" charset="0"/>
                          <a:cs typeface="Times" panose="02020603050405020304" pitchFamily="18" charset="0"/>
                        </a:rPr>
                        <a:t>Discussion: Discussions do not have a conclusion; there is no tidy, accepted ending.</a:t>
                      </a:r>
                    </a:p>
                  </a:txBody>
                  <a:tcPr/>
                </a:tc>
                <a:extLst>
                  <a:ext uri="{0D108BD9-81ED-4DB2-BD59-A6C34878D82A}">
                    <a16:rowId xmlns:a16="http://schemas.microsoft.com/office/drawing/2014/main" val="1734693775"/>
                  </a:ext>
                </a:extLst>
              </a:tr>
            </a:tbl>
          </a:graphicData>
        </a:graphic>
      </p:graphicFrame>
    </p:spTree>
    <p:extLst>
      <p:ext uri="{BB962C8B-B14F-4D97-AF65-F5344CB8AC3E}">
        <p14:creationId xmlns:p14="http://schemas.microsoft.com/office/powerpoint/2010/main" val="19366133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7645FA7-CFF5-F18D-5CF2-3F2A27A9D486}"/>
              </a:ext>
            </a:extLst>
          </p:cNvPr>
          <p:cNvGraphicFramePr>
            <a:graphicFrameLocks noGrp="1"/>
          </p:cNvGraphicFramePr>
          <p:nvPr>
            <p:ph idx="1"/>
            <p:extLst>
              <p:ext uri="{D42A27DB-BD31-4B8C-83A1-F6EECF244321}">
                <p14:modId xmlns:p14="http://schemas.microsoft.com/office/powerpoint/2010/main" val="3650752123"/>
              </p:ext>
            </p:extLst>
          </p:nvPr>
        </p:nvGraphicFramePr>
        <p:xfrm>
          <a:off x="777923" y="923474"/>
          <a:ext cx="10768082" cy="5224326"/>
        </p:xfrm>
        <a:graphic>
          <a:graphicData uri="http://schemas.openxmlformats.org/drawingml/2006/table">
            <a:tbl>
              <a:tblPr firstRow="1" bandRow="1">
                <a:tableStyleId>{BC89EF96-8CEA-46FF-86C4-4CE0E7609802}</a:tableStyleId>
              </a:tblPr>
              <a:tblGrid>
                <a:gridCol w="2741904">
                  <a:extLst>
                    <a:ext uri="{9D8B030D-6E8A-4147-A177-3AD203B41FA5}">
                      <a16:colId xmlns:a16="http://schemas.microsoft.com/office/drawing/2014/main" val="3959071981"/>
                    </a:ext>
                  </a:extLst>
                </a:gridCol>
                <a:gridCol w="3620888">
                  <a:extLst>
                    <a:ext uri="{9D8B030D-6E8A-4147-A177-3AD203B41FA5}">
                      <a16:colId xmlns:a16="http://schemas.microsoft.com/office/drawing/2014/main" val="1378495355"/>
                    </a:ext>
                  </a:extLst>
                </a:gridCol>
                <a:gridCol w="4405290">
                  <a:extLst>
                    <a:ext uri="{9D8B030D-6E8A-4147-A177-3AD203B41FA5}">
                      <a16:colId xmlns:a16="http://schemas.microsoft.com/office/drawing/2014/main" val="3217017369"/>
                    </a:ext>
                  </a:extLst>
                </a:gridCol>
              </a:tblGrid>
              <a:tr h="793407">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a:solidFill>
                            <a:schemeClr val="tx1">
                              <a:lumMod val="95000"/>
                              <a:lumOff val="5000"/>
                            </a:schemeClr>
                          </a:solidFill>
                          <a:effectLst/>
                          <a:latin typeface="Times" panose="02020603050405020304" pitchFamily="18" charset="0"/>
                          <a:cs typeface="Times" panose="02020603050405020304" pitchFamily="18" charset="0"/>
                        </a:rPr>
                        <a:t>Debate</a:t>
                      </a:r>
                      <a:endParaRPr lang="en-US" sz="2400" b="1" dirty="0"/>
                    </a:p>
                    <a:p>
                      <a:endParaRPr lang="en-US"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a:solidFill>
                            <a:schemeClr val="tx1">
                              <a:lumMod val="95000"/>
                              <a:lumOff val="5000"/>
                            </a:schemeClr>
                          </a:solidFill>
                          <a:effectLst/>
                          <a:latin typeface="Times" panose="02020603050405020304" pitchFamily="18" charset="0"/>
                          <a:cs typeface="Times" panose="02020603050405020304" pitchFamily="18" charset="0"/>
                        </a:rPr>
                        <a:t>Discussion</a:t>
                      </a:r>
                      <a:endParaRPr lang="en-US" sz="2400" b="1" dirty="0"/>
                    </a:p>
                    <a:p>
                      <a:endParaRPr lang="en-US" sz="2400" b="1" dirty="0"/>
                    </a:p>
                  </a:txBody>
                  <a:tcPr/>
                </a:tc>
                <a:extLst>
                  <a:ext uri="{0D108BD9-81ED-4DB2-BD59-A6C34878D82A}">
                    <a16:rowId xmlns:a16="http://schemas.microsoft.com/office/drawing/2014/main" val="1747315738"/>
                  </a:ext>
                </a:extLst>
              </a:tr>
              <a:tr h="1240563">
                <a:tc>
                  <a:txBody>
                    <a:bodyPr/>
                    <a:lstStyle/>
                    <a:p>
                      <a:r>
                        <a:rPr lang="en-US" sz="2400" b="1" dirty="0">
                          <a:latin typeface="Times" panose="02020603050405020304" pitchFamily="18" charset="0"/>
                          <a:cs typeface="Times" panose="02020603050405020304" pitchFamily="18" charset="0"/>
                        </a:rPr>
                        <a:t>Formality</a:t>
                      </a:r>
                    </a:p>
                  </a:txBody>
                  <a:tcPr/>
                </a:tc>
                <a:tc>
                  <a:txBody>
                    <a:bodyPr/>
                    <a:lstStyle/>
                    <a:p>
                      <a:r>
                        <a:rPr lang="en-US" sz="2400" dirty="0">
                          <a:latin typeface="Times" panose="02020603050405020304" pitchFamily="18" charset="0"/>
                          <a:cs typeface="Times" panose="02020603050405020304" pitchFamily="18" charset="0"/>
                        </a:rPr>
                        <a:t>Debate: Debates are more formal than discussions.</a:t>
                      </a:r>
                    </a:p>
                  </a:txBody>
                  <a:tcPr/>
                </a:tc>
                <a:tc>
                  <a:txBody>
                    <a:bodyPr/>
                    <a:lstStyle/>
                    <a:p>
                      <a:r>
                        <a:rPr lang="en-US" sz="2400" dirty="0">
                          <a:latin typeface="Times" panose="02020603050405020304" pitchFamily="18" charset="0"/>
                          <a:cs typeface="Times" panose="02020603050405020304" pitchFamily="18" charset="0"/>
                        </a:rPr>
                        <a:t>Discussion: Discussions are more informal than debates.</a:t>
                      </a:r>
                    </a:p>
                    <a:p>
                      <a:endParaRPr lang="en-US" sz="24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723749469"/>
                  </a:ext>
                </a:extLst>
              </a:tr>
              <a:tr h="1851284">
                <a:tc>
                  <a:txBody>
                    <a:bodyPr/>
                    <a:lstStyle/>
                    <a:p>
                      <a:r>
                        <a:rPr lang="en-US" sz="2400" b="1" dirty="0">
                          <a:latin typeface="Times" panose="02020603050405020304" pitchFamily="18" charset="0"/>
                          <a:cs typeface="Times" panose="02020603050405020304" pitchFamily="18" charset="0"/>
                        </a:rPr>
                        <a:t>Purpose</a:t>
                      </a:r>
                    </a:p>
                  </a:txBody>
                  <a:tcPr/>
                </a:tc>
                <a:tc>
                  <a:txBody>
                    <a:bodyPr/>
                    <a:lstStyle/>
                    <a:p>
                      <a:r>
                        <a:rPr lang="en-US" sz="2400" dirty="0">
                          <a:latin typeface="Times" panose="02020603050405020304" pitchFamily="18" charset="0"/>
                          <a:cs typeface="Times" panose="02020603050405020304" pitchFamily="18" charset="0"/>
                        </a:rPr>
                        <a:t>Debate: The debaters attempt to persuade the listeners and the other side that their view is correct.</a:t>
                      </a:r>
                    </a:p>
                    <a:p>
                      <a:endParaRPr lang="en-US" sz="2400" dirty="0">
                        <a:latin typeface="Times" panose="02020603050405020304" pitchFamily="18" charset="0"/>
                        <a:cs typeface="Times" panose="02020603050405020304" pitchFamily="18" charset="0"/>
                      </a:endParaRPr>
                    </a:p>
                  </a:txBody>
                  <a:tcPr/>
                </a:tc>
                <a:tc>
                  <a:txBody>
                    <a:bodyPr/>
                    <a:lstStyle/>
                    <a:p>
                      <a:r>
                        <a:rPr lang="en-US" sz="2400" dirty="0">
                          <a:latin typeface="Times" panose="02020603050405020304" pitchFamily="18" charset="0"/>
                          <a:cs typeface="Times" panose="02020603050405020304" pitchFamily="18" charset="0"/>
                        </a:rPr>
                        <a:t>Discussion: The purpose of a discussion includes sharing knowledge, information, experiences, and opinions.</a:t>
                      </a:r>
                    </a:p>
                    <a:p>
                      <a:endParaRPr lang="en-US" sz="24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382910746"/>
                  </a:ext>
                </a:extLst>
              </a:tr>
              <a:tr h="1240563">
                <a:tc>
                  <a:txBody>
                    <a:bodyPr/>
                    <a:lstStyle/>
                    <a:p>
                      <a:r>
                        <a:rPr lang="en-US" sz="2400" b="1" dirty="0">
                          <a:latin typeface="Times" panose="02020603050405020304" pitchFamily="18" charset="0"/>
                          <a:cs typeface="Times" panose="02020603050405020304" pitchFamily="18" charset="0"/>
                        </a:rPr>
                        <a:t>Competition</a:t>
                      </a:r>
                    </a:p>
                  </a:txBody>
                  <a:tcPr/>
                </a:tc>
                <a:tc>
                  <a:txBody>
                    <a:bodyPr/>
                    <a:lstStyle/>
                    <a:p>
                      <a:r>
                        <a:rPr lang="en-US" sz="2400" dirty="0">
                          <a:latin typeface="Times" panose="02020603050405020304" pitchFamily="18" charset="0"/>
                          <a:cs typeface="Times" panose="02020603050405020304" pitchFamily="18" charset="0"/>
                        </a:rPr>
                        <a:t>Debate: Debate is competitive.</a:t>
                      </a:r>
                    </a:p>
                  </a:txBody>
                  <a:tcPr/>
                </a:tc>
                <a:tc>
                  <a:txBody>
                    <a:bodyPr/>
                    <a:lstStyle/>
                    <a:p>
                      <a:r>
                        <a:rPr lang="en-US" sz="2400" dirty="0">
                          <a:latin typeface="Times" panose="02020603050405020304" pitchFamily="18" charset="0"/>
                          <a:cs typeface="Times" panose="02020603050405020304" pitchFamily="18" charset="0"/>
                        </a:rPr>
                        <a:t>Discussion: Discussions are not usually competitive.</a:t>
                      </a:r>
                    </a:p>
                  </a:txBody>
                  <a:tcPr/>
                </a:tc>
                <a:extLst>
                  <a:ext uri="{0D108BD9-81ED-4DB2-BD59-A6C34878D82A}">
                    <a16:rowId xmlns:a16="http://schemas.microsoft.com/office/drawing/2014/main" val="3383826061"/>
                  </a:ext>
                </a:extLst>
              </a:tr>
            </a:tbl>
          </a:graphicData>
        </a:graphic>
      </p:graphicFrame>
    </p:spTree>
    <p:extLst>
      <p:ext uri="{BB962C8B-B14F-4D97-AF65-F5344CB8AC3E}">
        <p14:creationId xmlns:p14="http://schemas.microsoft.com/office/powerpoint/2010/main" val="3846525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F790-319D-4E71-B2A1-87335D5D486D}"/>
              </a:ext>
            </a:extLst>
          </p:cNvPr>
          <p:cNvSpPr>
            <a:spLocks noGrp="1"/>
          </p:cNvSpPr>
          <p:nvPr>
            <p:ph type="title"/>
          </p:nvPr>
        </p:nvSpPr>
        <p:spPr>
          <a:xfrm>
            <a:off x="881743" y="669472"/>
            <a:ext cx="10776857" cy="1616528"/>
          </a:xfrm>
        </p:spPr>
        <p:txBody>
          <a:bodyPr>
            <a:normAutofit/>
          </a:bodyPr>
          <a:lstStyle/>
          <a:p>
            <a:r>
              <a:rPr kumimoji="0" lang="en-US" sz="29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29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2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2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2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5" normalizeH="0" baseline="0" noProof="0" dirty="0">
                <a:ln w="3175" cmpd="sng">
                  <a:noFill/>
                </a:ln>
                <a:solidFill>
                  <a:srgbClr val="002060"/>
                </a:solidFill>
                <a:effectLst/>
                <a:uLnTx/>
                <a:uFillTx/>
                <a:latin typeface="Arial"/>
                <a:ea typeface="+mj-ea"/>
                <a:cs typeface="+mj-cs"/>
              </a:rPr>
              <a:t>4. </a:t>
            </a:r>
            <a:r>
              <a:rPr lang="en-US" sz="3200" spc="-5" dirty="0">
                <a:solidFill>
                  <a:srgbClr val="002060"/>
                </a:solidFill>
                <a:latin typeface="Times New Roman"/>
                <a:cs typeface="Times New Roman"/>
              </a:rPr>
              <a:t>Multimedia</a:t>
            </a:r>
            <a:endParaRPr lang="en-US" dirty="0"/>
          </a:p>
        </p:txBody>
      </p:sp>
      <p:sp>
        <p:nvSpPr>
          <p:cNvPr id="3" name="Content Placeholder 2">
            <a:extLst>
              <a:ext uri="{FF2B5EF4-FFF2-40B4-BE49-F238E27FC236}">
                <a16:creationId xmlns:a16="http://schemas.microsoft.com/office/drawing/2014/main" id="{BD447F6D-CE4A-4727-B6C0-FD45B89F7610}"/>
              </a:ext>
            </a:extLst>
          </p:cNvPr>
          <p:cNvSpPr>
            <a:spLocks noGrp="1"/>
          </p:cNvSpPr>
          <p:nvPr>
            <p:ph idx="1"/>
          </p:nvPr>
        </p:nvSpPr>
        <p:spPr>
          <a:xfrm>
            <a:off x="737936" y="2474496"/>
            <a:ext cx="10920664" cy="4195010"/>
          </a:xfrm>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Multimedia may be used to present </a:t>
            </a:r>
            <a:r>
              <a:rPr lang="en-US" dirty="0">
                <a:solidFill>
                  <a:srgbClr val="FF0000"/>
                </a:solidFill>
                <a:latin typeface="Times New Roman" panose="02020603050405020304" pitchFamily="18" charset="0"/>
                <a:cs typeface="Times New Roman" panose="02020603050405020304" pitchFamily="18" charset="0"/>
              </a:rPr>
              <a:t>a scenario for assessing higher level learning</a:t>
            </a:r>
            <a:r>
              <a:rPr lang="en-US" dirty="0">
                <a:latin typeface="Times New Roman" panose="02020603050405020304" pitchFamily="18" charset="0"/>
                <a:cs typeface="Times New Roman" panose="02020603050405020304" pitchFamily="18" charset="0"/>
              </a:rPr>
              <a:t>. </a:t>
            </a:r>
          </a:p>
          <a:p>
            <a:pPr algn="just">
              <a:lnSpc>
                <a:spcPct val="150000"/>
              </a:lnSpc>
            </a:pPr>
            <a:r>
              <a:rPr lang="en-US" dirty="0">
                <a:latin typeface="Times New Roman" panose="02020603050405020304" pitchFamily="18" charset="0"/>
                <a:cs typeface="Times New Roman" panose="02020603050405020304" pitchFamily="18" charset="0"/>
              </a:rPr>
              <a:t>Multimedia adds to the reality of the situation as compared with presenting the scenario in print form. </a:t>
            </a:r>
          </a:p>
          <a:p>
            <a:pPr algn="just">
              <a:lnSpc>
                <a:spcPct val="150000"/>
              </a:lnSpc>
            </a:pPr>
            <a:r>
              <a:rPr lang="en-US" dirty="0">
                <a:latin typeface="Times New Roman" panose="02020603050405020304" pitchFamily="18" charset="0"/>
                <a:cs typeface="Times New Roman" panose="02020603050405020304" pitchFamily="18" charset="0"/>
              </a:rPr>
              <a:t>Any type of media may be used for this purpose. For example, </a:t>
            </a:r>
            <a:r>
              <a:rPr lang="en-US" dirty="0">
                <a:solidFill>
                  <a:srgbClr val="FF0000"/>
                </a:solidFill>
                <a:latin typeface="Times New Roman" panose="02020603050405020304" pitchFamily="18" charset="0"/>
                <a:cs typeface="Times New Roman" panose="02020603050405020304" pitchFamily="18" charset="0"/>
              </a:rPr>
              <a:t>images, video and audio clips, virtual reality</a:t>
            </a:r>
            <a:r>
              <a:rPr lang="en-US" dirty="0">
                <a:latin typeface="Times New Roman" panose="02020603050405020304" pitchFamily="18" charset="0"/>
                <a:cs typeface="Times New Roman" panose="02020603050405020304" pitchFamily="18" charset="0"/>
              </a:rPr>
              <a:t>, and many other educational and computer technologies can be used to develop real-life scenarios for students to analyze and discuss. </a:t>
            </a:r>
          </a:p>
        </p:txBody>
      </p:sp>
      <p:sp>
        <p:nvSpPr>
          <p:cNvPr id="5" name="Slide Number Placeholder 4"/>
          <p:cNvSpPr>
            <a:spLocks noGrp="1"/>
          </p:cNvSpPr>
          <p:nvPr>
            <p:ph type="sldNum" sz="quarter" idx="12"/>
          </p:nvPr>
        </p:nvSpPr>
        <p:spPr/>
        <p:txBody>
          <a:bodyPr/>
          <a:lstStyle/>
          <a:p>
            <a:fld id="{13194DB4-395A-4295-9730-09FF7F373A60}" type="slidenum">
              <a:rPr lang="en-US" smtClean="0"/>
              <a:t>69</a:t>
            </a:fld>
            <a:endParaRPr lang="en-US"/>
          </a:p>
        </p:txBody>
      </p:sp>
    </p:spTree>
    <p:extLst>
      <p:ext uri="{BB962C8B-B14F-4D97-AF65-F5344CB8AC3E}">
        <p14:creationId xmlns:p14="http://schemas.microsoft.com/office/powerpoint/2010/main" val="274519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C51E-906F-4EBD-B686-B264BB4F9DEE}"/>
              </a:ext>
            </a:extLst>
          </p:cNvPr>
          <p:cNvSpPr>
            <a:spLocks noGrp="1"/>
          </p:cNvSpPr>
          <p:nvPr>
            <p:ph type="title"/>
          </p:nvPr>
        </p:nvSpPr>
        <p:spPr/>
        <p:txBody>
          <a:bodyPr>
            <a:normAutofit/>
          </a:bodyPr>
          <a:lstStyle/>
          <a:p>
            <a:r>
              <a:rPr lang="en-US" sz="3200" b="1" i="1" dirty="0">
                <a:solidFill>
                  <a:schemeClr val="accent3"/>
                </a:solidFill>
              </a:rPr>
              <a:t>Higher level learning </a:t>
            </a:r>
          </a:p>
        </p:txBody>
      </p:sp>
      <p:sp>
        <p:nvSpPr>
          <p:cNvPr id="3" name="Content Placeholder 2">
            <a:extLst>
              <a:ext uri="{FF2B5EF4-FFF2-40B4-BE49-F238E27FC236}">
                <a16:creationId xmlns:a16="http://schemas.microsoft.com/office/drawing/2014/main" id="{786DBD42-B74A-40D7-842F-686E76518C7B}"/>
              </a:ext>
            </a:extLst>
          </p:cNvPr>
          <p:cNvSpPr>
            <a:spLocks noGrp="1"/>
          </p:cNvSpPr>
          <p:nvPr>
            <p:ph idx="1"/>
          </p:nvPr>
        </p:nvSpPr>
        <p:spPr>
          <a:xfrm>
            <a:off x="668739" y="2429301"/>
            <a:ext cx="10945505" cy="4012442"/>
          </a:xfrm>
        </p:spPr>
        <p:txBody>
          <a:bodyPr>
            <a:normAutofit fontScale="92500" lnSpcReduction="20000"/>
          </a:bodyPr>
          <a:lstStyle/>
          <a:p>
            <a:pPr marL="0" indent="0" algn="just">
              <a:lnSpc>
                <a:spcPct val="170000"/>
              </a:lnSpc>
              <a:buNone/>
            </a:pPr>
            <a:r>
              <a:rPr lang="en-US" sz="2600" dirty="0"/>
              <a:t>Higher level Learning extends from simple recall and comprehension, which are lower-level cognitive behaviors, to </a:t>
            </a:r>
            <a:r>
              <a:rPr lang="en-US" sz="2600" dirty="0">
                <a:solidFill>
                  <a:srgbClr val="FF0000"/>
                </a:solidFill>
              </a:rPr>
              <a:t>higher level thinking skills</a:t>
            </a:r>
            <a:r>
              <a:rPr lang="en-US" sz="2600" dirty="0"/>
              <a:t>. Higher level cognitive skills include </a:t>
            </a:r>
            <a:r>
              <a:rPr lang="en-US" sz="2600" dirty="0">
                <a:solidFill>
                  <a:srgbClr val="FF0000"/>
                </a:solidFill>
              </a:rPr>
              <a:t>application, analysis, synthesis, and evaluation.</a:t>
            </a:r>
            <a:r>
              <a:rPr lang="en-US" sz="2600" dirty="0"/>
              <a:t> With higher level thinking, students </a:t>
            </a:r>
            <a:r>
              <a:rPr lang="en-US" sz="2600" u="sng" dirty="0"/>
              <a:t>apply concepts</a:t>
            </a:r>
            <a:r>
              <a:rPr lang="en-US" sz="2600" dirty="0"/>
              <a:t>, </a:t>
            </a:r>
            <a:r>
              <a:rPr lang="en-US" sz="2600" u="sng" dirty="0"/>
              <a:t>theories, and other forms </a:t>
            </a:r>
            <a:r>
              <a:rPr lang="en-US" sz="2600" dirty="0"/>
              <a:t>of knowledge to new situations, use that knowledge to interpret patient needs and identify patient and other types of problems, and arrive at decisions about actions to take.</a:t>
            </a:r>
          </a:p>
          <a:p>
            <a:pPr marL="0" indent="0" algn="just">
              <a:buNone/>
            </a:pPr>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7</a:t>
            </a:fld>
            <a:endParaRPr lang="en-US"/>
          </a:p>
        </p:txBody>
      </p:sp>
    </p:spTree>
    <p:extLst>
      <p:ext uri="{BB962C8B-B14F-4D97-AF65-F5344CB8AC3E}">
        <p14:creationId xmlns:p14="http://schemas.microsoft.com/office/powerpoint/2010/main" val="12830143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DD35-5C5F-41AB-B66F-2964A496EB09}"/>
              </a:ext>
            </a:extLst>
          </p:cNvPr>
          <p:cNvSpPr>
            <a:spLocks noGrp="1"/>
          </p:cNvSpPr>
          <p:nvPr>
            <p:ph type="title"/>
          </p:nvPr>
        </p:nvSpPr>
        <p:spPr>
          <a:xfrm>
            <a:off x="751115" y="751114"/>
            <a:ext cx="10395856" cy="1534885"/>
          </a:xfrm>
        </p:spPr>
        <p:txBody>
          <a:bodyPr>
            <a:noAutofit/>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2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2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2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5" normalizeH="0" baseline="0" noProof="0" dirty="0">
                <a:ln w="3175" cmpd="sng">
                  <a:noFill/>
                </a:ln>
                <a:solidFill>
                  <a:srgbClr val="002060"/>
                </a:solidFill>
                <a:effectLst/>
                <a:uLnTx/>
                <a:uFillTx/>
                <a:latin typeface="Arial"/>
                <a:ea typeface="+mj-ea"/>
                <a:cs typeface="+mj-cs"/>
              </a:rPr>
              <a:t>5. </a:t>
            </a:r>
            <a:r>
              <a:rPr lang="en-US" sz="3200" spc="-5" dirty="0">
                <a:solidFill>
                  <a:srgbClr val="002060"/>
                </a:solidFill>
                <a:latin typeface="Times New Roman"/>
                <a:cs typeface="Times New Roman"/>
              </a:rPr>
              <a:t>Short</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written</a:t>
            </a:r>
            <a:r>
              <a:rPr lang="en-US" sz="3200" spc="-10" dirty="0">
                <a:solidFill>
                  <a:srgbClr val="002060"/>
                </a:solidFill>
                <a:latin typeface="Times New Roman"/>
                <a:cs typeface="Times New Roman"/>
              </a:rPr>
              <a:t> </a:t>
            </a:r>
            <a:r>
              <a:rPr lang="en-US" sz="3200" spc="-5" dirty="0">
                <a:solidFill>
                  <a:srgbClr val="002060"/>
                </a:solidFill>
                <a:latin typeface="Times New Roman"/>
                <a:cs typeface="Times New Roman"/>
              </a:rPr>
              <a:t>assignment</a:t>
            </a:r>
            <a:endParaRPr lang="en-US" sz="3200" dirty="0"/>
          </a:p>
        </p:txBody>
      </p:sp>
      <p:sp>
        <p:nvSpPr>
          <p:cNvPr id="3" name="Content Placeholder 2">
            <a:extLst>
              <a:ext uri="{FF2B5EF4-FFF2-40B4-BE49-F238E27FC236}">
                <a16:creationId xmlns:a16="http://schemas.microsoft.com/office/drawing/2014/main" id="{0453B67E-9887-497C-9871-CD6E9ACB22D2}"/>
              </a:ext>
            </a:extLst>
          </p:cNvPr>
          <p:cNvSpPr>
            <a:spLocks noGrp="1"/>
          </p:cNvSpPr>
          <p:nvPr>
            <p:ph idx="1"/>
          </p:nvPr>
        </p:nvSpPr>
        <p:spPr>
          <a:xfrm>
            <a:off x="751114" y="2550695"/>
            <a:ext cx="10574611" cy="3850105"/>
          </a:xfrm>
        </p:spPr>
        <p:txBody>
          <a:bodyPr>
            <a:normAutofit/>
          </a:bodyPr>
          <a:lstStyle/>
          <a:p>
            <a:pPr algn="just"/>
            <a:r>
              <a:rPr lang="en-US" dirty="0">
                <a:latin typeface="Times New Roman" panose="02020603050405020304" pitchFamily="18" charset="0"/>
                <a:cs typeface="Times New Roman" panose="02020603050405020304" pitchFamily="18" charset="0"/>
              </a:rPr>
              <a:t>Assignments should be </a:t>
            </a:r>
            <a:r>
              <a:rPr lang="en-US" dirty="0">
                <a:solidFill>
                  <a:schemeClr val="accent3"/>
                </a:solidFill>
                <a:latin typeface="Times New Roman" panose="02020603050405020304" pitchFamily="18" charset="0"/>
                <a:cs typeface="Times New Roman" panose="02020603050405020304" pitchFamily="18" charset="0"/>
              </a:rPr>
              <a:t>short </a:t>
            </a:r>
            <a:r>
              <a:rPr lang="en-US" dirty="0">
                <a:latin typeface="Times New Roman" panose="02020603050405020304" pitchFamily="18" charset="0"/>
                <a:cs typeface="Times New Roman" panose="02020603050405020304" pitchFamily="18" charset="0"/>
              </a:rPr>
              <a:t>and require students to think critically about the topic. </a:t>
            </a:r>
          </a:p>
          <a:p>
            <a:pPr algn="just"/>
            <a:r>
              <a:rPr lang="en-US" dirty="0">
                <a:solidFill>
                  <a:srgbClr val="002060"/>
                </a:solidFill>
                <a:latin typeface="Times New Roman" panose="02020603050405020304" pitchFamily="18" charset="0"/>
                <a:cs typeface="Times New Roman" panose="02020603050405020304" pitchFamily="18" charset="0"/>
              </a:rPr>
              <a:t>With term papers and other long assignments</a:t>
            </a:r>
            <a:r>
              <a:rPr lang="en-US" dirty="0">
                <a:latin typeface="Times New Roman" panose="02020603050405020304" pitchFamily="18" charset="0"/>
                <a:cs typeface="Times New Roman" panose="02020603050405020304" pitchFamily="18" charset="0"/>
              </a:rPr>
              <a:t>, students often </a:t>
            </a:r>
            <a:r>
              <a:rPr lang="en-US" dirty="0">
                <a:solidFill>
                  <a:schemeClr val="accent3"/>
                </a:solidFill>
                <a:latin typeface="Times New Roman" panose="02020603050405020304" pitchFamily="18" charset="0"/>
                <a:cs typeface="Times New Roman" panose="02020603050405020304" pitchFamily="18" charset="0"/>
              </a:rPr>
              <a:t>summarize the literature</a:t>
            </a:r>
            <a:r>
              <a:rPr lang="en-US" dirty="0">
                <a:latin typeface="Times New Roman" panose="02020603050405020304" pitchFamily="18" charset="0"/>
                <a:cs typeface="Times New Roman" panose="02020603050405020304" pitchFamily="18" charset="0"/>
              </a:rPr>
              <a:t> and report on the ideas of others, rather than thinking about the topic themselves. </a:t>
            </a:r>
          </a:p>
          <a:p>
            <a:pPr algn="just"/>
            <a:r>
              <a:rPr lang="en-US" dirty="0">
                <a:solidFill>
                  <a:srgbClr val="002060"/>
                </a:solidFill>
                <a:latin typeface="Times New Roman" panose="02020603050405020304" pitchFamily="18" charset="0"/>
                <a:cs typeface="Times New Roman" panose="02020603050405020304" pitchFamily="18" charset="0"/>
              </a:rPr>
              <a:t>Short written assignments</a:t>
            </a:r>
            <a:r>
              <a:rPr lang="en-US" dirty="0">
                <a:latin typeface="Times New Roman" panose="02020603050405020304" pitchFamily="18" charset="0"/>
                <a:cs typeface="Times New Roman" panose="02020603050405020304" pitchFamily="18" charset="0"/>
              </a:rPr>
              <a:t>, in contrast, provide an opportunity for students to </a:t>
            </a:r>
            <a:r>
              <a:rPr lang="en-US" dirty="0">
                <a:solidFill>
                  <a:schemeClr val="accent3"/>
                </a:solidFill>
                <a:latin typeface="Times New Roman" panose="02020603050405020304" pitchFamily="18" charset="0"/>
                <a:cs typeface="Times New Roman" panose="02020603050405020304" pitchFamily="18" charset="0"/>
              </a:rPr>
              <a:t>express their thinking </a:t>
            </a:r>
            <a:r>
              <a:rPr lang="en-US" dirty="0">
                <a:latin typeface="Times New Roman" panose="02020603050405020304" pitchFamily="18" charset="0"/>
                <a:cs typeface="Times New Roman" panose="02020603050405020304" pitchFamily="18" charset="0"/>
              </a:rPr>
              <a:t>in writing and for teachers to give prompt and specific feedback to them on their reasoning</a:t>
            </a:r>
          </a:p>
        </p:txBody>
      </p:sp>
      <p:sp>
        <p:nvSpPr>
          <p:cNvPr id="5" name="Slide Number Placeholder 4"/>
          <p:cNvSpPr>
            <a:spLocks noGrp="1"/>
          </p:cNvSpPr>
          <p:nvPr>
            <p:ph type="sldNum" sz="quarter" idx="12"/>
          </p:nvPr>
        </p:nvSpPr>
        <p:spPr/>
        <p:txBody>
          <a:bodyPr/>
          <a:lstStyle/>
          <a:p>
            <a:fld id="{13194DB4-395A-4295-9730-09FF7F373A60}" type="slidenum">
              <a:rPr lang="en-US" smtClean="0"/>
              <a:t>70</a:t>
            </a:fld>
            <a:endParaRPr lang="en-US"/>
          </a:p>
        </p:txBody>
      </p:sp>
    </p:spTree>
    <p:extLst>
      <p:ext uri="{BB962C8B-B14F-4D97-AF65-F5344CB8AC3E}">
        <p14:creationId xmlns:p14="http://schemas.microsoft.com/office/powerpoint/2010/main" val="532167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DD35-5C5F-41AB-B66F-2964A496EB09}"/>
              </a:ext>
            </a:extLst>
          </p:cNvPr>
          <p:cNvSpPr>
            <a:spLocks noGrp="1"/>
          </p:cNvSpPr>
          <p:nvPr>
            <p:ph type="title"/>
          </p:nvPr>
        </p:nvSpPr>
        <p:spPr>
          <a:xfrm>
            <a:off x="751115" y="751114"/>
            <a:ext cx="10395856" cy="1534885"/>
          </a:xfrm>
        </p:spPr>
        <p:txBody>
          <a:bodyPr>
            <a:noAutofit/>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2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2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2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5" normalizeH="0" baseline="0" noProof="0" dirty="0">
                <a:ln w="3175" cmpd="sng">
                  <a:noFill/>
                </a:ln>
                <a:solidFill>
                  <a:srgbClr val="002060"/>
                </a:solidFill>
                <a:effectLst/>
                <a:uLnTx/>
                <a:uFillTx/>
                <a:latin typeface="Arial"/>
                <a:ea typeface="+mj-ea"/>
                <a:cs typeface="+mj-cs"/>
              </a:rPr>
              <a:t>5. </a:t>
            </a:r>
            <a:r>
              <a:rPr lang="en-US" sz="3200" spc="-5" dirty="0">
                <a:solidFill>
                  <a:srgbClr val="002060"/>
                </a:solidFill>
                <a:latin typeface="Times New Roman"/>
                <a:cs typeface="Times New Roman"/>
              </a:rPr>
              <a:t>Short</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written</a:t>
            </a:r>
            <a:r>
              <a:rPr lang="en-US" sz="3200" spc="-10" dirty="0">
                <a:solidFill>
                  <a:srgbClr val="002060"/>
                </a:solidFill>
                <a:latin typeface="Times New Roman"/>
                <a:cs typeface="Times New Roman"/>
              </a:rPr>
              <a:t> </a:t>
            </a:r>
            <a:r>
              <a:rPr lang="en-US" sz="3200" spc="-5" dirty="0">
                <a:solidFill>
                  <a:srgbClr val="002060"/>
                </a:solidFill>
                <a:latin typeface="Times New Roman"/>
                <a:cs typeface="Times New Roman"/>
              </a:rPr>
              <a:t>assignment</a:t>
            </a:r>
            <a:endParaRPr lang="en-US" sz="3200" dirty="0"/>
          </a:p>
        </p:txBody>
      </p:sp>
      <p:sp>
        <p:nvSpPr>
          <p:cNvPr id="3" name="Content Placeholder 2">
            <a:extLst>
              <a:ext uri="{FF2B5EF4-FFF2-40B4-BE49-F238E27FC236}">
                <a16:creationId xmlns:a16="http://schemas.microsoft.com/office/drawing/2014/main" id="{0453B67E-9887-497C-9871-CD6E9ACB22D2}"/>
              </a:ext>
            </a:extLst>
          </p:cNvPr>
          <p:cNvSpPr>
            <a:spLocks noGrp="1"/>
          </p:cNvSpPr>
          <p:nvPr>
            <p:ph idx="1"/>
          </p:nvPr>
        </p:nvSpPr>
        <p:spPr>
          <a:xfrm>
            <a:off x="751115" y="2481943"/>
            <a:ext cx="10608127" cy="3837213"/>
          </a:xfrm>
        </p:spPr>
        <p:txBody>
          <a:bodyPr>
            <a:normAutofit/>
          </a:bodyPr>
          <a:lstStyle/>
          <a:p>
            <a:pPr algn="just"/>
            <a:r>
              <a:rPr lang="en-US" dirty="0">
                <a:latin typeface="Times New Roman" panose="02020603050405020304" pitchFamily="18" charset="0"/>
                <a:cs typeface="Times New Roman" panose="02020603050405020304" pitchFamily="18" charset="0"/>
              </a:rPr>
              <a:t>Assignments can be </a:t>
            </a:r>
            <a:r>
              <a:rPr lang="en-US" dirty="0">
                <a:solidFill>
                  <a:schemeClr val="accent3"/>
                </a:solidFill>
                <a:latin typeface="Times New Roman" panose="02020603050405020304" pitchFamily="18" charset="0"/>
                <a:cs typeface="Times New Roman" panose="02020603050405020304" pitchFamily="18" charset="0"/>
              </a:rPr>
              <a:t>planned throughout a course </a:t>
            </a:r>
            <a:r>
              <a:rPr lang="en-US" dirty="0">
                <a:latin typeface="Times New Roman" panose="02020603050405020304" pitchFamily="18" charset="0"/>
                <a:cs typeface="Times New Roman" panose="02020603050405020304" pitchFamily="18" charset="0"/>
              </a:rPr>
              <a:t>and level in a nursing program so that they </a:t>
            </a:r>
            <a:r>
              <a:rPr lang="en-US" dirty="0">
                <a:solidFill>
                  <a:schemeClr val="accent3"/>
                </a:solidFill>
                <a:latin typeface="Times New Roman" panose="02020603050405020304" pitchFamily="18" charset="0"/>
                <a:cs typeface="Times New Roman" panose="02020603050405020304" pitchFamily="18" charset="0"/>
              </a:rPr>
              <a:t>build on one another</a:t>
            </a:r>
            <a:r>
              <a:rPr lang="en-US" dirty="0">
                <a:latin typeface="Times New Roman" panose="02020603050405020304" pitchFamily="18" charset="0"/>
                <a:cs typeface="Times New Roman" panose="02020603050405020304" pitchFamily="18" charset="0"/>
              </a:rPr>
              <a:t>, helping students to develop gradually their thinking and writing skills. </a:t>
            </a:r>
          </a:p>
          <a:p>
            <a:pPr algn="just"/>
            <a:r>
              <a:rPr lang="en-US" dirty="0">
                <a:latin typeface="Times New Roman" panose="02020603050405020304" pitchFamily="18" charset="0"/>
                <a:cs typeface="Times New Roman" panose="02020603050405020304" pitchFamily="18" charset="0"/>
              </a:rPr>
              <a:t>Beginning assignments should ask students to </a:t>
            </a:r>
            <a:r>
              <a:rPr lang="en-US" dirty="0">
                <a:solidFill>
                  <a:schemeClr val="accent3"/>
                </a:solidFill>
                <a:latin typeface="Times New Roman" panose="02020603050405020304" pitchFamily="18" charset="0"/>
                <a:cs typeface="Times New Roman" panose="02020603050405020304" pitchFamily="18" charset="0"/>
              </a:rPr>
              <a:t>describe a problem </a:t>
            </a:r>
            <a:r>
              <a:rPr lang="en-US" dirty="0">
                <a:latin typeface="Times New Roman" panose="02020603050405020304" pitchFamily="18" charset="0"/>
                <a:cs typeface="Times New Roman" panose="02020603050405020304" pitchFamily="18" charset="0"/>
              </a:rPr>
              <a:t>or an issue and how they would solve it. In these assignments students should use multiple information resources, which are of value in preparing them for evidence-based practice.</a:t>
            </a:r>
          </a:p>
          <a:p>
            <a:pPr algn="just"/>
            <a:r>
              <a:rPr lang="en-US" dirty="0">
                <a:latin typeface="Times New Roman" panose="02020603050405020304" pitchFamily="18" charset="0"/>
                <a:cs typeface="Times New Roman" panose="02020603050405020304" pitchFamily="18" charset="0"/>
              </a:rPr>
              <a:t>In later assignments students can develop </a:t>
            </a:r>
            <a:r>
              <a:rPr lang="en-US" dirty="0">
                <a:solidFill>
                  <a:schemeClr val="accent3"/>
                </a:solidFill>
                <a:latin typeface="Times New Roman" panose="02020603050405020304" pitchFamily="18" charset="0"/>
                <a:cs typeface="Times New Roman" panose="02020603050405020304" pitchFamily="18" charset="0"/>
              </a:rPr>
              <a:t>arguments</a:t>
            </a:r>
            <a:r>
              <a:rPr lang="en-US" dirty="0">
                <a:latin typeface="Times New Roman" panose="02020603050405020304" pitchFamily="18" charset="0"/>
                <a:cs typeface="Times New Roman" panose="02020603050405020304" pitchFamily="18" charset="0"/>
              </a:rPr>
              <a:t> to support their own positions about issues</a:t>
            </a:r>
          </a:p>
        </p:txBody>
      </p:sp>
      <p:sp>
        <p:nvSpPr>
          <p:cNvPr id="5" name="Slide Number Placeholder 4"/>
          <p:cNvSpPr>
            <a:spLocks noGrp="1"/>
          </p:cNvSpPr>
          <p:nvPr>
            <p:ph type="sldNum" sz="quarter" idx="12"/>
          </p:nvPr>
        </p:nvSpPr>
        <p:spPr/>
        <p:txBody>
          <a:bodyPr/>
          <a:lstStyle/>
          <a:p>
            <a:fld id="{13194DB4-395A-4295-9730-09FF7F373A60}" type="slidenum">
              <a:rPr lang="en-US" smtClean="0"/>
              <a:t>71</a:t>
            </a:fld>
            <a:endParaRPr lang="en-US"/>
          </a:p>
        </p:txBody>
      </p:sp>
    </p:spTree>
    <p:extLst>
      <p:ext uri="{BB962C8B-B14F-4D97-AF65-F5344CB8AC3E}">
        <p14:creationId xmlns:p14="http://schemas.microsoft.com/office/powerpoint/2010/main" val="618058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DD35-5C5F-41AB-B66F-2964A496EB09}"/>
              </a:ext>
            </a:extLst>
          </p:cNvPr>
          <p:cNvSpPr>
            <a:spLocks noGrp="1"/>
          </p:cNvSpPr>
          <p:nvPr>
            <p:ph type="title"/>
          </p:nvPr>
        </p:nvSpPr>
        <p:spPr>
          <a:xfrm>
            <a:off x="751115" y="751114"/>
            <a:ext cx="10395856" cy="1534885"/>
          </a:xfrm>
        </p:spPr>
        <p:txBody>
          <a:bodyPr>
            <a:noAutofit/>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2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2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2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5" normalizeH="0" baseline="0" noProof="0" dirty="0">
                <a:ln w="3175" cmpd="sng">
                  <a:noFill/>
                </a:ln>
                <a:solidFill>
                  <a:srgbClr val="002060"/>
                </a:solidFill>
                <a:effectLst/>
                <a:uLnTx/>
                <a:uFillTx/>
                <a:latin typeface="Arial"/>
                <a:ea typeface="+mj-ea"/>
                <a:cs typeface="+mj-cs"/>
              </a:rPr>
              <a:t>5. </a:t>
            </a:r>
            <a:r>
              <a:rPr lang="en-US" sz="3200" spc="-5" dirty="0">
                <a:solidFill>
                  <a:srgbClr val="002060"/>
                </a:solidFill>
                <a:latin typeface="Times New Roman"/>
                <a:cs typeface="Times New Roman"/>
              </a:rPr>
              <a:t>Short</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written</a:t>
            </a:r>
            <a:r>
              <a:rPr lang="en-US" sz="3200" spc="-10" dirty="0">
                <a:solidFill>
                  <a:srgbClr val="002060"/>
                </a:solidFill>
                <a:latin typeface="Times New Roman"/>
                <a:cs typeface="Times New Roman"/>
              </a:rPr>
              <a:t> </a:t>
            </a:r>
            <a:r>
              <a:rPr lang="en-US" sz="3200" spc="-5" dirty="0">
                <a:solidFill>
                  <a:srgbClr val="002060"/>
                </a:solidFill>
                <a:latin typeface="Times New Roman"/>
                <a:cs typeface="Times New Roman"/>
              </a:rPr>
              <a:t>assignment</a:t>
            </a:r>
            <a:endParaRPr lang="en-US" sz="3200" dirty="0"/>
          </a:p>
        </p:txBody>
      </p:sp>
      <p:sp>
        <p:nvSpPr>
          <p:cNvPr id="3" name="Content Placeholder 2">
            <a:extLst>
              <a:ext uri="{FF2B5EF4-FFF2-40B4-BE49-F238E27FC236}">
                <a16:creationId xmlns:a16="http://schemas.microsoft.com/office/drawing/2014/main" id="{0453B67E-9887-497C-9871-CD6E9ACB22D2}"/>
              </a:ext>
            </a:extLst>
          </p:cNvPr>
          <p:cNvSpPr>
            <a:spLocks noGrp="1"/>
          </p:cNvSpPr>
          <p:nvPr>
            <p:ph idx="1"/>
          </p:nvPr>
        </p:nvSpPr>
        <p:spPr>
          <a:xfrm>
            <a:off x="751115" y="2502568"/>
            <a:ext cx="11039832" cy="3930315"/>
          </a:xfrm>
        </p:spPr>
        <p:txBody>
          <a:bodyPr>
            <a:normAutofit/>
          </a:bodyPr>
          <a:lstStyle/>
          <a:p>
            <a:pPr marL="0" indent="0" algn="just">
              <a:lnSpc>
                <a:spcPct val="150000"/>
              </a:lnSpc>
              <a:buNone/>
            </a:pPr>
            <a:r>
              <a:rPr lang="en-US" u="sng" dirty="0">
                <a:latin typeface="Times New Roman" panose="02020603050405020304" pitchFamily="18" charset="0"/>
                <a:cs typeface="Times New Roman" panose="02020603050405020304" pitchFamily="18" charset="0"/>
              </a:rPr>
              <a:t>Examples of written assignments for assessing critical thinking</a:t>
            </a:r>
            <a:r>
              <a:rPr lang="en-US"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Compare different data sets</a:t>
            </a:r>
          </a:p>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Compare problems and alternative interventions that could be used</a:t>
            </a:r>
          </a:p>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Analyze issues</a:t>
            </a:r>
          </a:p>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Analyze different points of view, perspectives, and positions on an issue</a:t>
            </a:r>
          </a:p>
        </p:txBody>
      </p:sp>
      <p:sp>
        <p:nvSpPr>
          <p:cNvPr id="5" name="Slide Number Placeholder 4"/>
          <p:cNvSpPr>
            <a:spLocks noGrp="1"/>
          </p:cNvSpPr>
          <p:nvPr>
            <p:ph type="sldNum" sz="quarter" idx="12"/>
          </p:nvPr>
        </p:nvSpPr>
        <p:spPr/>
        <p:txBody>
          <a:bodyPr/>
          <a:lstStyle/>
          <a:p>
            <a:fld id="{13194DB4-395A-4295-9730-09FF7F373A60}" type="slidenum">
              <a:rPr lang="en-US" smtClean="0"/>
              <a:t>72</a:t>
            </a:fld>
            <a:endParaRPr lang="en-US"/>
          </a:p>
        </p:txBody>
      </p:sp>
    </p:spTree>
    <p:extLst>
      <p:ext uri="{BB962C8B-B14F-4D97-AF65-F5344CB8AC3E}">
        <p14:creationId xmlns:p14="http://schemas.microsoft.com/office/powerpoint/2010/main" val="3444530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DD35-5C5F-41AB-B66F-2964A496EB09}"/>
              </a:ext>
            </a:extLst>
          </p:cNvPr>
          <p:cNvSpPr>
            <a:spLocks noGrp="1"/>
          </p:cNvSpPr>
          <p:nvPr>
            <p:ph type="title"/>
          </p:nvPr>
        </p:nvSpPr>
        <p:spPr>
          <a:xfrm>
            <a:off x="751115" y="751114"/>
            <a:ext cx="10395856" cy="1534885"/>
          </a:xfrm>
        </p:spPr>
        <p:txBody>
          <a:bodyPr>
            <a:noAutofit/>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Assessment</a:t>
            </a:r>
            <a:r>
              <a:rPr kumimoji="0" lang="en-US" sz="3200" b="1" i="1" u="none" strike="noStrike" kern="1200" cap="none" spc="2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methods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for</a:t>
            </a:r>
            <a:r>
              <a:rPr kumimoji="0" lang="en-US" sz="3200" b="1" i="1" u="none" strike="noStrike" kern="1200" cap="none" spc="-80"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higher</a:t>
            </a:r>
            <a:r>
              <a:rPr kumimoji="0" lang="en-US" sz="3200" b="1" i="1" u="none" strike="noStrike" kern="1200" cap="none" spc="-6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level </a:t>
            </a:r>
            <a:r>
              <a:rPr kumimoji="0" lang="en-US" sz="3200" b="1" i="1" u="none" strike="noStrike" kern="1200" cap="none" spc="-885" normalizeH="0" baseline="0" noProof="0" dirty="0">
                <a:ln w="3175" cmpd="sng">
                  <a:noFill/>
                </a:ln>
                <a:solidFill>
                  <a:srgbClr val="B53A31"/>
                </a:solidFill>
                <a:effectLst/>
                <a:uLnTx/>
                <a:uFillTx/>
                <a:latin typeface="Arial"/>
                <a:ea typeface="+mj-ea"/>
                <a:cs typeface="+mj-cs"/>
              </a:rPr>
              <a:t> </a:t>
            </a:r>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cognitive skills con.,</a:t>
            </a:r>
            <a:br>
              <a:rPr kumimoji="0" lang="en-US" sz="3200" b="1" i="1" u="none" strike="noStrike" kern="1200" cap="none" spc="-5" normalizeH="0" baseline="0" noProof="0" dirty="0">
                <a:ln w="3175" cmpd="sng">
                  <a:noFill/>
                </a:ln>
                <a:solidFill>
                  <a:srgbClr val="B53A31"/>
                </a:solidFill>
                <a:effectLst/>
                <a:uLnTx/>
                <a:uFillTx/>
                <a:latin typeface="Arial"/>
                <a:ea typeface="+mj-ea"/>
                <a:cs typeface="+mj-cs"/>
              </a:rPr>
            </a:br>
            <a:r>
              <a:rPr kumimoji="0" lang="en-US" sz="3200" b="0" i="0" u="none" strike="noStrike" kern="1200" cap="none" spc="-5" normalizeH="0" baseline="0" noProof="0" dirty="0">
                <a:ln w="3175" cmpd="sng">
                  <a:noFill/>
                </a:ln>
                <a:solidFill>
                  <a:srgbClr val="002060"/>
                </a:solidFill>
                <a:effectLst/>
                <a:uLnTx/>
                <a:uFillTx/>
                <a:latin typeface="Arial"/>
                <a:ea typeface="+mj-ea"/>
                <a:cs typeface="+mj-cs"/>
              </a:rPr>
              <a:t>5. </a:t>
            </a:r>
            <a:r>
              <a:rPr lang="en-US" sz="3200" spc="-5" dirty="0">
                <a:solidFill>
                  <a:srgbClr val="002060"/>
                </a:solidFill>
                <a:latin typeface="Times New Roman"/>
                <a:cs typeface="Times New Roman"/>
              </a:rPr>
              <a:t>Short</a:t>
            </a:r>
            <a:r>
              <a:rPr lang="en-US" sz="3200" spc="-15" dirty="0">
                <a:solidFill>
                  <a:srgbClr val="002060"/>
                </a:solidFill>
                <a:latin typeface="Times New Roman"/>
                <a:cs typeface="Times New Roman"/>
              </a:rPr>
              <a:t> </a:t>
            </a:r>
            <a:r>
              <a:rPr lang="en-US" sz="3200" spc="-5" dirty="0">
                <a:solidFill>
                  <a:srgbClr val="002060"/>
                </a:solidFill>
                <a:latin typeface="Times New Roman"/>
                <a:cs typeface="Times New Roman"/>
              </a:rPr>
              <a:t>written</a:t>
            </a:r>
            <a:r>
              <a:rPr lang="en-US" sz="3200" spc="-10" dirty="0">
                <a:solidFill>
                  <a:srgbClr val="002060"/>
                </a:solidFill>
                <a:latin typeface="Times New Roman"/>
                <a:cs typeface="Times New Roman"/>
              </a:rPr>
              <a:t> </a:t>
            </a:r>
            <a:r>
              <a:rPr lang="en-US" sz="3200" spc="-5" dirty="0">
                <a:solidFill>
                  <a:srgbClr val="002060"/>
                </a:solidFill>
                <a:latin typeface="Times New Roman"/>
                <a:cs typeface="Times New Roman"/>
              </a:rPr>
              <a:t>assignment</a:t>
            </a:r>
            <a:endParaRPr lang="en-US" sz="3200" dirty="0"/>
          </a:p>
        </p:txBody>
      </p:sp>
      <p:sp>
        <p:nvSpPr>
          <p:cNvPr id="3" name="Content Placeholder 2">
            <a:extLst>
              <a:ext uri="{FF2B5EF4-FFF2-40B4-BE49-F238E27FC236}">
                <a16:creationId xmlns:a16="http://schemas.microsoft.com/office/drawing/2014/main" id="{0453B67E-9887-497C-9871-CD6E9ACB22D2}"/>
              </a:ext>
            </a:extLst>
          </p:cNvPr>
          <p:cNvSpPr>
            <a:spLocks noGrp="1"/>
          </p:cNvSpPr>
          <p:nvPr>
            <p:ph idx="1"/>
          </p:nvPr>
        </p:nvSpPr>
        <p:spPr>
          <a:xfrm>
            <a:off x="751116" y="2438401"/>
            <a:ext cx="10542526" cy="3818020"/>
          </a:xfrm>
        </p:spPr>
        <p:txBody>
          <a:bodyPr>
            <a:normAutofit/>
          </a:bodyPr>
          <a:lstStyle/>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Compare a student’s own and others’ positions on an issue or topic</a:t>
            </a:r>
          </a:p>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Present evidence on which their reasoning is based</a:t>
            </a:r>
          </a:p>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Analyze conclusions drawn, evidence to support these conclusions, and possible alternatives given the same evidence</a:t>
            </a:r>
          </a:p>
          <a:p>
            <a:pPr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Present an argument to support a position</a:t>
            </a:r>
          </a:p>
        </p:txBody>
      </p:sp>
      <p:sp>
        <p:nvSpPr>
          <p:cNvPr id="5" name="Slide Number Placeholder 4"/>
          <p:cNvSpPr>
            <a:spLocks noGrp="1"/>
          </p:cNvSpPr>
          <p:nvPr>
            <p:ph type="sldNum" sz="quarter" idx="12"/>
          </p:nvPr>
        </p:nvSpPr>
        <p:spPr/>
        <p:txBody>
          <a:bodyPr/>
          <a:lstStyle/>
          <a:p>
            <a:fld id="{13194DB4-395A-4295-9730-09FF7F373A60}" type="slidenum">
              <a:rPr lang="en-US" smtClean="0"/>
              <a:t>73</a:t>
            </a:fld>
            <a:endParaRPr lang="en-US"/>
          </a:p>
        </p:txBody>
      </p:sp>
    </p:spTree>
    <p:extLst>
      <p:ext uri="{BB962C8B-B14F-4D97-AF65-F5344CB8AC3E}">
        <p14:creationId xmlns:p14="http://schemas.microsoft.com/office/powerpoint/2010/main" val="392141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1978-E373-AE94-1DCA-31D35B6D7F22}"/>
              </a:ext>
            </a:extLst>
          </p:cNvPr>
          <p:cNvSpPr>
            <a:spLocks noGrp="1"/>
          </p:cNvSpPr>
          <p:nvPr>
            <p:ph type="title"/>
          </p:nvPr>
        </p:nvSpPr>
        <p:spPr/>
        <p:txBody>
          <a:bodyPr>
            <a:normAutofit/>
          </a:bodyPr>
          <a:lstStyle/>
          <a:p>
            <a:r>
              <a:rPr lang="" sz="3600" b="1" dirty="0">
                <a:solidFill>
                  <a:srgbClr val="FF0000"/>
                </a:solidFill>
                <a:latin typeface="Times New Roman" panose="02020603050405020304" pitchFamily="18" charset="0"/>
                <a:cs typeface="Times New Roman" panose="02020603050405020304" pitchFamily="18" charset="0"/>
              </a:rPr>
              <a:t>Artificial Inteligence application in </a:t>
            </a:r>
            <a:r>
              <a:rPr lang="en-US" sz="3600" b="1" spc="-5" dirty="0">
                <a:solidFill>
                  <a:srgbClr val="FF0000"/>
                </a:solidFill>
                <a:latin typeface="Times New Roman" panose="02020603050405020304" pitchFamily="18" charset="0"/>
                <a:cs typeface="Times New Roman" panose="02020603050405020304" pitchFamily="18" charset="0"/>
              </a:rPr>
              <a:t>higher</a:t>
            </a:r>
            <a:r>
              <a:rPr lang="en-US" sz="3600" b="1" spc="-65"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level </a:t>
            </a:r>
            <a:r>
              <a:rPr lang="en-US" sz="3600" b="1" spc="-885" dirty="0">
                <a:solidFill>
                  <a:srgbClr val="FF0000"/>
                </a:solidFill>
                <a:latin typeface="Times New Roman" panose="02020603050405020304" pitchFamily="18" charset="0"/>
                <a:cs typeface="Times New Roman" panose="02020603050405020304" pitchFamily="18" charset="0"/>
              </a:rPr>
              <a:t> </a:t>
            </a:r>
            <a:r>
              <a:rPr lang="en-US" sz="3600" b="1" spc="-5" dirty="0">
                <a:solidFill>
                  <a:srgbClr val="FF0000"/>
                </a:solidFill>
                <a:latin typeface="Times New Roman" panose="02020603050405020304" pitchFamily="18" charset="0"/>
                <a:cs typeface="Times New Roman" panose="02020603050405020304" pitchFamily="18" charset="0"/>
              </a:rPr>
              <a:t>learning</a:t>
            </a:r>
            <a:r>
              <a:rPr lang="" sz="3600" b="1" dirty="0">
                <a:solidFill>
                  <a:srgbClr val="FF0000"/>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D92234C7-8AB6-DA8D-93BD-463DD063EDA5}"/>
              </a:ext>
            </a:extLst>
          </p:cNvPr>
          <p:cNvSpPr>
            <a:spLocks noGrp="1"/>
          </p:cNvSpPr>
          <p:nvPr>
            <p:ph idx="1"/>
          </p:nvPr>
        </p:nvSpPr>
        <p:spPr>
          <a:xfrm>
            <a:off x="750627" y="2556932"/>
            <a:ext cx="10604310" cy="3691468"/>
          </a:xfrm>
        </p:spPr>
        <p:txBody>
          <a:bodyPr anchor="t">
            <a:normAutofit fontScale="92500" lnSpcReduction="10000"/>
          </a:bodyPr>
          <a:lstStyle/>
          <a:p>
            <a:pPr marL="0" indent="0" algn="just">
              <a:buNone/>
            </a:pPr>
            <a:r>
              <a:rPr lang="" dirty="0">
                <a:solidFill>
                  <a:schemeClr val="accent3"/>
                </a:solidFill>
                <a:latin typeface="Times New Roman" panose="02020603050405020304" pitchFamily="18" charset="0"/>
                <a:cs typeface="Times New Roman" panose="02020603050405020304" pitchFamily="18" charset="0"/>
              </a:rPr>
              <a:t>1. Automated Essay Scoring and Feedback</a:t>
            </a:r>
          </a:p>
          <a:p>
            <a:pPr marL="0" indent="0" algn="just">
              <a:buNone/>
            </a:pPr>
            <a:r>
              <a:rPr lang="" dirty="0">
                <a:latin typeface="Times New Roman" panose="02020603050405020304" pitchFamily="18" charset="0"/>
                <a:cs typeface="Times New Roman" panose="02020603050405020304" pitchFamily="18" charset="0"/>
              </a:rPr>
              <a:t>AI-powered tools like Grammarly, Turnitin, and ChatGPT can analyze written responses and assess the depth of analysis, coherence, and argumentation.These tools provide instant feedback on structure, logic, and clarity, helping students refine their thinking.</a:t>
            </a:r>
          </a:p>
          <a:p>
            <a:pPr marL="0" indent="0" algn="just">
              <a:buNone/>
            </a:pPr>
            <a:r>
              <a:rPr lang="" dirty="0">
                <a:solidFill>
                  <a:schemeClr val="accent3"/>
                </a:solidFill>
                <a:latin typeface="Times New Roman" panose="02020603050405020304" pitchFamily="18" charset="0"/>
                <a:cs typeface="Times New Roman" panose="02020603050405020304" pitchFamily="18" charset="0"/>
              </a:rPr>
              <a:t>2. AI in Project-Based and Collaborative Learning Assessment</a:t>
            </a:r>
          </a:p>
          <a:p>
            <a:pPr marL="0" indent="0" algn="just">
              <a:buNone/>
            </a:pPr>
            <a:r>
              <a:rPr lang="" dirty="0">
                <a:latin typeface="Times New Roman" panose="02020603050405020304" pitchFamily="18" charset="0"/>
                <a:cs typeface="Times New Roman" panose="02020603050405020304" pitchFamily="18" charset="0"/>
              </a:rPr>
              <a:t>AI can track student contributions in group projects and provide insights on teamwork, problem-solving, and leadership skills.</a:t>
            </a:r>
          </a:p>
          <a:p>
            <a:pPr marL="0" indent="0" algn="just">
              <a:buNone/>
            </a:pPr>
            <a:r>
              <a:rPr lang="" dirty="0">
                <a:latin typeface="Times New Roman" panose="02020603050405020304" pitchFamily="18" charset="0"/>
                <a:cs typeface="Times New Roman" panose="02020603050405020304" pitchFamily="18" charset="0"/>
              </a:rPr>
              <a:t>AI-powered analytics can evaluate discussion board interactions to measure critical thinking and engagement.</a:t>
            </a:r>
          </a:p>
          <a:p>
            <a:pPr marL="0" indent="0" algn="just">
              <a:buNone/>
            </a:pPr>
            <a:endParaRPr lang="" dirty="0">
              <a:latin typeface="Times New Roman" panose="02020603050405020304" pitchFamily="18" charset="0"/>
              <a:cs typeface="Times New Roman" panose="02020603050405020304" pitchFamily="18" charset="0"/>
            </a:endParaRPr>
          </a:p>
          <a:p>
            <a:pPr marL="0" indent="0" algn="just">
              <a:buNone/>
            </a:pPr>
            <a:endParaRPr lang=""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D13C6F5-B8E8-CA88-1B86-99309DF0F0B9}"/>
              </a:ext>
            </a:extLst>
          </p:cNvPr>
          <p:cNvSpPr>
            <a:spLocks noGrp="1"/>
          </p:cNvSpPr>
          <p:nvPr>
            <p:ph type="sldNum" sz="quarter" idx="12"/>
          </p:nvPr>
        </p:nvSpPr>
        <p:spPr/>
        <p:txBody>
          <a:bodyPr/>
          <a:lstStyle/>
          <a:p>
            <a:fld id="{13194DB4-395A-4295-9730-09FF7F373A60}" type="slidenum">
              <a:rPr lang="en-US" smtClean="0"/>
              <a:t>74</a:t>
            </a:fld>
            <a:endParaRPr lang="en-US"/>
          </a:p>
        </p:txBody>
      </p:sp>
    </p:spTree>
    <p:extLst>
      <p:ext uri="{BB962C8B-B14F-4D97-AF65-F5344CB8AC3E}">
        <p14:creationId xmlns:p14="http://schemas.microsoft.com/office/powerpoint/2010/main" val="7238499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F7A7-6443-0796-A69D-669850FBDBF5}"/>
              </a:ext>
            </a:extLst>
          </p:cNvPr>
          <p:cNvSpPr>
            <a:spLocks noGrp="1"/>
          </p:cNvSpPr>
          <p:nvPr>
            <p:ph type="title"/>
          </p:nvPr>
        </p:nvSpPr>
        <p:spPr/>
        <p:txBody>
          <a:bodyPr/>
          <a:lstStyle/>
          <a:p>
            <a:r>
              <a:rPr lang="" b="1" dirty="0">
                <a:solidFill>
                  <a:schemeClr val="accent3"/>
                </a:solidFill>
              </a:rPr>
              <a:t>AI application </a:t>
            </a:r>
            <a:r>
              <a:rPr lang="en-US" b="1" dirty="0">
                <a:solidFill>
                  <a:schemeClr val="accent3"/>
                </a:solidFill>
              </a:rPr>
              <a:t>Con.,</a:t>
            </a:r>
            <a:endParaRPr lang="" b="1" dirty="0">
              <a:solidFill>
                <a:schemeClr val="accent3"/>
              </a:solidFill>
            </a:endParaRPr>
          </a:p>
        </p:txBody>
      </p:sp>
      <p:sp>
        <p:nvSpPr>
          <p:cNvPr id="3" name="Content Placeholder 2">
            <a:extLst>
              <a:ext uri="{FF2B5EF4-FFF2-40B4-BE49-F238E27FC236}">
                <a16:creationId xmlns:a16="http://schemas.microsoft.com/office/drawing/2014/main" id="{FF23EB67-771E-224A-7D51-DF71B38345E8}"/>
              </a:ext>
            </a:extLst>
          </p:cNvPr>
          <p:cNvSpPr>
            <a:spLocks noGrp="1"/>
          </p:cNvSpPr>
          <p:nvPr>
            <p:ph idx="1"/>
          </p:nvPr>
        </p:nvSpPr>
        <p:spPr/>
        <p:txBody>
          <a:bodyPr>
            <a:normAutofit/>
          </a:bodyPr>
          <a:lstStyle/>
          <a:p>
            <a:pPr marL="0" indent="0" algn="just">
              <a:buNone/>
            </a:pPr>
            <a:r>
              <a:rPr lang="" sz="2800" dirty="0">
                <a:latin typeface="Times New Roman" panose="02020603050405020304" pitchFamily="18" charset="0"/>
                <a:cs typeface="Times New Roman" panose="02020603050405020304" pitchFamily="18" charset="0"/>
              </a:rPr>
              <a:t>3</a:t>
            </a:r>
            <a:r>
              <a:rPr lang="" sz="2800" dirty="0">
                <a:solidFill>
                  <a:schemeClr val="accent3"/>
                </a:solidFill>
                <a:latin typeface="Times New Roman" panose="02020603050405020304" pitchFamily="18" charset="0"/>
                <a:cs typeface="Times New Roman" panose="02020603050405020304" pitchFamily="18" charset="0"/>
              </a:rPr>
              <a:t>. AI in Open-Ended Problem-Solving Assessments</a:t>
            </a:r>
          </a:p>
          <a:p>
            <a:pPr marL="0" indent="0" algn="just">
              <a:buNone/>
            </a:pPr>
            <a:r>
              <a:rPr lang="" sz="2800" dirty="0">
                <a:latin typeface="Times New Roman" panose="02020603050405020304" pitchFamily="18" charset="0"/>
                <a:cs typeface="Times New Roman" panose="02020603050405020304" pitchFamily="18" charset="0"/>
              </a:rPr>
              <a:t>AI can </a:t>
            </a:r>
            <a:r>
              <a:rPr lang="" sz="2800" dirty="0">
                <a:solidFill>
                  <a:srgbClr val="FF0000"/>
                </a:solidFill>
                <a:latin typeface="Times New Roman" panose="02020603050405020304" pitchFamily="18" charset="0"/>
                <a:cs typeface="Times New Roman" panose="02020603050405020304" pitchFamily="18" charset="0"/>
              </a:rPr>
              <a:t>generate case studies and problem-based questions,</a:t>
            </a:r>
            <a:r>
              <a:rPr lang="" sz="2800" dirty="0">
                <a:latin typeface="Times New Roman" panose="02020603050405020304" pitchFamily="18" charset="0"/>
                <a:cs typeface="Times New Roman" panose="02020603050405020304" pitchFamily="18" charset="0"/>
              </a:rPr>
              <a:t> then analyze how students approach solving them.</a:t>
            </a:r>
          </a:p>
          <a:p>
            <a:pPr marL="0" indent="0" algn="just">
              <a:buNone/>
            </a:pPr>
            <a:r>
              <a:rPr lang="" sz="2800" dirty="0">
                <a:latin typeface="Times New Roman" panose="02020603050405020304" pitchFamily="18" charset="0"/>
                <a:cs typeface="Times New Roman" panose="02020603050405020304" pitchFamily="18" charset="0"/>
              </a:rPr>
              <a:t>NLP (Natural Language Processing) models assess reasoning, creativity, and feasibility of solutions.</a:t>
            </a:r>
          </a:p>
        </p:txBody>
      </p:sp>
      <p:sp>
        <p:nvSpPr>
          <p:cNvPr id="5" name="Slide Number Placeholder 4">
            <a:extLst>
              <a:ext uri="{FF2B5EF4-FFF2-40B4-BE49-F238E27FC236}">
                <a16:creationId xmlns:a16="http://schemas.microsoft.com/office/drawing/2014/main" id="{ADAFC6D3-5E0C-F9EF-A000-D9BEB8E08D30}"/>
              </a:ext>
            </a:extLst>
          </p:cNvPr>
          <p:cNvSpPr>
            <a:spLocks noGrp="1"/>
          </p:cNvSpPr>
          <p:nvPr>
            <p:ph type="sldNum" sz="quarter" idx="12"/>
          </p:nvPr>
        </p:nvSpPr>
        <p:spPr/>
        <p:txBody>
          <a:bodyPr/>
          <a:lstStyle/>
          <a:p>
            <a:fld id="{13194DB4-395A-4295-9730-09FF7F373A60}" type="slidenum">
              <a:rPr lang="en-US" smtClean="0"/>
              <a:t>75</a:t>
            </a:fld>
            <a:endParaRPr lang="en-US"/>
          </a:p>
        </p:txBody>
      </p:sp>
    </p:spTree>
    <p:extLst>
      <p:ext uri="{BB962C8B-B14F-4D97-AF65-F5344CB8AC3E}">
        <p14:creationId xmlns:p14="http://schemas.microsoft.com/office/powerpoint/2010/main" val="2298885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0292" y="2935935"/>
            <a:ext cx="2209165" cy="57467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44536A"/>
                </a:solidFill>
                <a:latin typeface="Times New Roman"/>
                <a:cs typeface="Times New Roman"/>
              </a:rPr>
              <a:t>Conclusion</a:t>
            </a:r>
            <a:endParaRPr sz="3600" dirty="0">
              <a:latin typeface="Times New Roman"/>
              <a:cs typeface="Times New Roman"/>
            </a:endParaRPr>
          </a:p>
        </p:txBody>
      </p:sp>
      <p:sp>
        <p:nvSpPr>
          <p:cNvPr id="4" name="TextBox 3">
            <a:extLst>
              <a:ext uri="{FF2B5EF4-FFF2-40B4-BE49-F238E27FC236}">
                <a16:creationId xmlns:a16="http://schemas.microsoft.com/office/drawing/2014/main" id="{94B08969-EB8F-2B58-653D-DFD686B1367D}"/>
              </a:ext>
            </a:extLst>
          </p:cNvPr>
          <p:cNvSpPr txBox="1"/>
          <p:nvPr/>
        </p:nvSpPr>
        <p:spPr>
          <a:xfrm>
            <a:off x="3577988" y="879120"/>
            <a:ext cx="7696200" cy="5262979"/>
          </a:xfrm>
          <a:prstGeom prst="rect">
            <a:avLst/>
          </a:prstGeom>
          <a:noFill/>
        </p:spPr>
        <p:txBody>
          <a:bodyPr wrap="square">
            <a:spAutoFit/>
          </a:bodyPr>
          <a:lstStyle/>
          <a:p>
            <a:pPr algn="just" rtl="0"/>
            <a:r>
              <a:rPr lang="en-US" sz="2800" dirty="0">
                <a:latin typeface="Times New Roman" panose="02020603050405020304" pitchFamily="18" charset="0"/>
                <a:cs typeface="Times New Roman" panose="02020603050405020304" pitchFamily="18" charset="0"/>
              </a:rPr>
              <a:t>This discussion outlines a framework for assessing higher level learning skills among nursing students, emphasizing the importance of critical thinking and reflective thinking. It emphasizes the need for teachers to introduce new material for analysis, as students may rely on memorizing content from prior discussions or readings. This is achieved through context-dependent item sets or interpretive exercises, where students apply concepts, problem solve, and engage in higher level thinking. These exercises may include clinical situations, patient data, research findings, and clinical practice issues.</a:t>
            </a:r>
            <a:endParaRPr lang="ar-S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880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AFCB0E-05EF-43FA-9A38-B53ACD3D8001}"/>
              </a:ext>
            </a:extLst>
          </p:cNvPr>
          <p:cNvSpPr>
            <a:spLocks noGrp="1"/>
          </p:cNvSpPr>
          <p:nvPr>
            <p:ph type="title"/>
          </p:nvPr>
        </p:nvSpPr>
        <p:spPr/>
        <p:txBody>
          <a:bodyPr>
            <a:normAutofit/>
          </a:bodyPr>
          <a:lstStyle/>
          <a:p>
            <a:r>
              <a:rPr kumimoji="0" lang="en-US" sz="5400" b="1" i="1" u="none" strike="noStrike" kern="1200" cap="none" spc="-5" normalizeH="0" baseline="0" noProof="0" dirty="0">
                <a:ln w="3175" cmpd="sng">
                  <a:noFill/>
                </a:ln>
                <a:solidFill>
                  <a:srgbClr val="B53A31"/>
                </a:solidFill>
                <a:effectLst/>
                <a:uLnTx/>
                <a:uFillTx/>
                <a:latin typeface="Arial"/>
                <a:ea typeface="+mj-ea"/>
                <a:cs typeface="+mj-cs"/>
              </a:rPr>
              <a:t>Summary </a:t>
            </a:r>
            <a:endParaRPr lang="en-US" sz="7200" dirty="0"/>
          </a:p>
        </p:txBody>
      </p:sp>
      <p:sp>
        <p:nvSpPr>
          <p:cNvPr id="5" name="Content Placeholder 4"/>
          <p:cNvSpPr>
            <a:spLocks noGrp="1"/>
          </p:cNvSpPr>
          <p:nvPr>
            <p:ph idx="1"/>
          </p:nvPr>
        </p:nvSpPr>
        <p:spPr/>
        <p:txBody>
          <a:bodyPr/>
          <a:lstStyle/>
          <a:p>
            <a:pPr lvl="0">
              <a:buClr>
                <a:srgbClr val="D9B247"/>
              </a:buClr>
              <a:defRPr/>
            </a:pPr>
            <a:r>
              <a:rPr lang="en-US" dirty="0">
                <a:solidFill>
                  <a:prstClr val="black">
                    <a:lumMod val="85000"/>
                    <a:lumOff val="15000"/>
                  </a:prstClr>
                </a:solidFill>
              </a:rPr>
              <a:t>Introduction</a:t>
            </a:r>
          </a:p>
          <a:p>
            <a:pPr lvl="0">
              <a:buClr>
                <a:srgbClr val="D9B247"/>
              </a:buClr>
              <a:defRPr/>
            </a:pPr>
            <a:r>
              <a:rPr lang="en-US" dirty="0">
                <a:solidFill>
                  <a:prstClr val="black">
                    <a:lumMod val="85000"/>
                    <a:lumOff val="15000"/>
                  </a:prstClr>
                </a:solidFill>
              </a:rPr>
              <a:t>Higher Level Learning</a:t>
            </a:r>
          </a:p>
          <a:p>
            <a:pPr marL="0" indent="0" algn="just">
              <a:lnSpc>
                <a:spcPct val="150000"/>
              </a:lnSpc>
              <a:spcBef>
                <a:spcPts val="0"/>
              </a:spcBef>
              <a:spcAft>
                <a:spcPts val="0"/>
              </a:spcAft>
              <a:buClr>
                <a:srgbClr val="D9B247"/>
              </a:buClr>
              <a:buNone/>
              <a:defRPr/>
            </a:pPr>
            <a:r>
              <a:rPr lang="en-US" dirty="0">
                <a:solidFill>
                  <a:prstClr val="black">
                    <a:lumMod val="85000"/>
                    <a:lumOff val="15000"/>
                  </a:prstClr>
                </a:solidFill>
              </a:rPr>
              <a:t>       - Problem solving (</a:t>
            </a:r>
            <a:r>
              <a:rPr lang="en-US" spc="-15" dirty="0">
                <a:latin typeface="Times New Roman"/>
                <a:cs typeface="Times New Roman"/>
              </a:rPr>
              <a:t>Well-structured</a:t>
            </a:r>
            <a:r>
              <a:rPr lang="en-US" spc="-95" dirty="0">
                <a:latin typeface="Times New Roman"/>
                <a:cs typeface="Times New Roman"/>
              </a:rPr>
              <a:t> </a:t>
            </a:r>
            <a:r>
              <a:rPr lang="en-US" spc="5" dirty="0">
                <a:latin typeface="Times New Roman"/>
                <a:cs typeface="Times New Roman"/>
              </a:rPr>
              <a:t>and</a:t>
            </a:r>
            <a:r>
              <a:rPr lang="en-US" spc="-45" dirty="0">
                <a:latin typeface="Times New Roman"/>
                <a:cs typeface="Times New Roman"/>
              </a:rPr>
              <a:t> </a:t>
            </a:r>
            <a:r>
              <a:rPr lang="en-US" dirty="0">
                <a:latin typeface="Times New Roman"/>
                <a:cs typeface="Times New Roman"/>
              </a:rPr>
              <a:t>ill-structured</a:t>
            </a:r>
            <a:r>
              <a:rPr lang="en-US" spc="-70" dirty="0">
                <a:latin typeface="Times New Roman"/>
                <a:cs typeface="Times New Roman"/>
              </a:rPr>
              <a:t> </a:t>
            </a:r>
            <a:r>
              <a:rPr lang="en-US" dirty="0">
                <a:latin typeface="Times New Roman"/>
                <a:cs typeface="Times New Roman"/>
              </a:rPr>
              <a:t>problems)</a:t>
            </a:r>
            <a:endParaRPr lang="en-US" dirty="0">
              <a:solidFill>
                <a:prstClr val="black">
                  <a:lumMod val="85000"/>
                  <a:lumOff val="15000"/>
                </a:prstClr>
              </a:solidFill>
            </a:endParaRPr>
          </a:p>
          <a:p>
            <a:pPr marL="0" indent="0" algn="just">
              <a:lnSpc>
                <a:spcPct val="150000"/>
              </a:lnSpc>
              <a:spcBef>
                <a:spcPts val="0"/>
              </a:spcBef>
              <a:spcAft>
                <a:spcPts val="0"/>
              </a:spcAft>
              <a:buClr>
                <a:srgbClr val="D9B247"/>
              </a:buClr>
              <a:buNone/>
              <a:defRPr/>
            </a:pPr>
            <a:r>
              <a:rPr lang="en-US" dirty="0">
                <a:solidFill>
                  <a:prstClr val="black">
                    <a:lumMod val="85000"/>
                    <a:lumOff val="15000"/>
                  </a:prstClr>
                </a:solidFill>
              </a:rPr>
              <a:t>       - Decision making</a:t>
            </a:r>
          </a:p>
          <a:p>
            <a:pPr marL="0" indent="0" algn="just">
              <a:lnSpc>
                <a:spcPct val="150000"/>
              </a:lnSpc>
              <a:spcBef>
                <a:spcPts val="0"/>
              </a:spcBef>
              <a:spcAft>
                <a:spcPts val="0"/>
              </a:spcAft>
              <a:buClr>
                <a:srgbClr val="D9B247"/>
              </a:buClr>
              <a:buNone/>
              <a:defRPr/>
            </a:pPr>
            <a:r>
              <a:rPr lang="en-US" dirty="0">
                <a:solidFill>
                  <a:prstClr val="black">
                    <a:lumMod val="85000"/>
                    <a:lumOff val="15000"/>
                  </a:prstClr>
                </a:solidFill>
              </a:rPr>
              <a:t>       - Critical thinking</a:t>
            </a:r>
          </a:p>
          <a:p>
            <a:pPr marL="0" indent="0" algn="just">
              <a:lnSpc>
                <a:spcPct val="150000"/>
              </a:lnSpc>
              <a:spcBef>
                <a:spcPts val="0"/>
              </a:spcBef>
              <a:spcAft>
                <a:spcPts val="0"/>
              </a:spcAft>
              <a:buClr>
                <a:srgbClr val="D9B247"/>
              </a:buClr>
              <a:buNone/>
              <a:defRPr/>
            </a:pPr>
            <a:r>
              <a:rPr lang="en-US" dirty="0">
                <a:solidFill>
                  <a:prstClr val="black">
                    <a:lumMod val="85000"/>
                    <a:lumOff val="15000"/>
                  </a:prstClr>
                </a:solidFill>
              </a:rPr>
              <a:t>       - Clinical judgment</a:t>
            </a:r>
            <a:endParaRPr lang="en-US" dirty="0"/>
          </a:p>
          <a:p>
            <a:endParaRPr lang="ar-EG" dirty="0"/>
          </a:p>
        </p:txBody>
      </p:sp>
      <p:sp>
        <p:nvSpPr>
          <p:cNvPr id="3" name="Slide Number Placeholder 2"/>
          <p:cNvSpPr>
            <a:spLocks noGrp="1"/>
          </p:cNvSpPr>
          <p:nvPr>
            <p:ph type="sldNum" sz="quarter" idx="12"/>
          </p:nvPr>
        </p:nvSpPr>
        <p:spPr/>
        <p:txBody>
          <a:bodyPr/>
          <a:lstStyle/>
          <a:p>
            <a:fld id="{13194DB4-395A-4295-9730-09FF7F373A60}" type="slidenum">
              <a:rPr lang="en-US" smtClean="0"/>
              <a:t>77</a:t>
            </a:fld>
            <a:endParaRPr lang="en-US"/>
          </a:p>
        </p:txBody>
      </p:sp>
    </p:spTree>
    <p:extLst>
      <p:ext uri="{BB962C8B-B14F-4D97-AF65-F5344CB8AC3E}">
        <p14:creationId xmlns:p14="http://schemas.microsoft.com/office/powerpoint/2010/main" val="3409442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402-5315-47BE-B9BE-C64F11C1DC0C}"/>
              </a:ext>
            </a:extLst>
          </p:cNvPr>
          <p:cNvSpPr>
            <a:spLocks noGrp="1"/>
          </p:cNvSpPr>
          <p:nvPr>
            <p:ph type="title"/>
          </p:nvPr>
        </p:nvSpPr>
        <p:spPr/>
        <p:txBody>
          <a:bodyPr/>
          <a:lstStyle/>
          <a:p>
            <a:r>
              <a:rPr lang="en-US" sz="3600" b="1" i="1" spc="-5" dirty="0">
                <a:solidFill>
                  <a:srgbClr val="B53A31"/>
                </a:solidFill>
              </a:rPr>
              <a:t>Summary </a:t>
            </a:r>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 con.,</a:t>
            </a:r>
            <a:endParaRPr lang="en-US" dirty="0"/>
          </a:p>
        </p:txBody>
      </p:sp>
      <p:sp>
        <p:nvSpPr>
          <p:cNvPr id="3" name="Content Placeholder 2">
            <a:extLst>
              <a:ext uri="{FF2B5EF4-FFF2-40B4-BE49-F238E27FC236}">
                <a16:creationId xmlns:a16="http://schemas.microsoft.com/office/drawing/2014/main" id="{A5F5726B-F75E-4772-A62C-2E1442C325C3}"/>
              </a:ext>
            </a:extLst>
          </p:cNvPr>
          <p:cNvSpPr>
            <a:spLocks noGrp="1"/>
          </p:cNvSpPr>
          <p:nvPr>
            <p:ph idx="1"/>
          </p:nvPr>
        </p:nvSpPr>
        <p:spPr>
          <a:xfrm>
            <a:off x="783770" y="2498271"/>
            <a:ext cx="10368643" cy="3837215"/>
          </a:xfrm>
        </p:spPr>
        <p:txBody>
          <a:bodyPr>
            <a:normAutofit/>
          </a:bodyPr>
          <a:lstStyle/>
          <a:p>
            <a:r>
              <a:rPr lang="en-US" dirty="0"/>
              <a:t>Context-Dependent Item Sets</a:t>
            </a:r>
          </a:p>
          <a:p>
            <a:pPr marL="0" indent="0">
              <a:buNone/>
            </a:pPr>
            <a:r>
              <a:rPr lang="en-US" dirty="0"/>
              <a:t>         - Writing Context-Dependent Item Sets</a:t>
            </a:r>
          </a:p>
          <a:p>
            <a:pPr marL="0" indent="0">
              <a:buNone/>
            </a:pPr>
            <a:r>
              <a:rPr lang="en-US" dirty="0"/>
              <a:t>         - Interpretive Items on the NCLEX</a:t>
            </a:r>
          </a:p>
          <a:p>
            <a:pPr marL="0" indent="0">
              <a:buNone/>
            </a:pPr>
            <a:r>
              <a:rPr lang="en-US" dirty="0"/>
              <a:t>         - Layout</a:t>
            </a:r>
          </a:p>
          <a:p>
            <a:pPr marL="0" indent="0">
              <a:buNone/>
            </a:pPr>
            <a:r>
              <a:rPr lang="en-US" dirty="0"/>
              <a:t>         - Strategies for Writing Context-Dependent Items</a:t>
            </a:r>
          </a:p>
          <a:p>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78</a:t>
            </a:fld>
            <a:endParaRPr lang="en-US"/>
          </a:p>
        </p:txBody>
      </p:sp>
    </p:spTree>
    <p:extLst>
      <p:ext uri="{BB962C8B-B14F-4D97-AF65-F5344CB8AC3E}">
        <p14:creationId xmlns:p14="http://schemas.microsoft.com/office/powerpoint/2010/main" val="8331436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402-5315-47BE-B9BE-C64F11C1DC0C}"/>
              </a:ext>
            </a:extLst>
          </p:cNvPr>
          <p:cNvSpPr>
            <a:spLocks noGrp="1"/>
          </p:cNvSpPr>
          <p:nvPr>
            <p:ph type="title"/>
          </p:nvPr>
        </p:nvSpPr>
        <p:spPr/>
        <p:txBody>
          <a:bodyPr/>
          <a:lstStyle/>
          <a:p>
            <a:r>
              <a:rPr lang="en-US" sz="3600" b="1" i="1" spc="-5" dirty="0">
                <a:solidFill>
                  <a:srgbClr val="B53A31"/>
                </a:solidFill>
              </a:rPr>
              <a:t>Summary </a:t>
            </a:r>
            <a:r>
              <a:rPr kumimoji="0" lang="en-US" sz="3600" b="1" i="1" u="none" strike="noStrike" kern="1200" cap="none" spc="0" normalizeH="0" baseline="0" noProof="0" dirty="0">
                <a:ln w="3175" cmpd="sng">
                  <a:noFill/>
                </a:ln>
                <a:solidFill>
                  <a:srgbClr val="B53A31"/>
                </a:solidFill>
                <a:effectLst/>
                <a:uLnTx/>
                <a:uFillTx/>
                <a:latin typeface="Arial"/>
                <a:ea typeface="+mj-ea"/>
                <a:cs typeface="+mj-cs"/>
              </a:rPr>
              <a:t> con.,</a:t>
            </a:r>
            <a:endParaRPr lang="en-US" dirty="0"/>
          </a:p>
        </p:txBody>
      </p:sp>
      <p:sp>
        <p:nvSpPr>
          <p:cNvPr id="3" name="Content Placeholder 2">
            <a:extLst>
              <a:ext uri="{FF2B5EF4-FFF2-40B4-BE49-F238E27FC236}">
                <a16:creationId xmlns:a16="http://schemas.microsoft.com/office/drawing/2014/main" id="{A5F5726B-F75E-4772-A62C-2E1442C325C3}"/>
              </a:ext>
            </a:extLst>
          </p:cNvPr>
          <p:cNvSpPr>
            <a:spLocks noGrp="1"/>
          </p:cNvSpPr>
          <p:nvPr>
            <p:ph idx="1"/>
          </p:nvPr>
        </p:nvSpPr>
        <p:spPr>
          <a:xfrm>
            <a:off x="881743" y="2547257"/>
            <a:ext cx="10014854" cy="3328611"/>
          </a:xfrm>
        </p:spPr>
        <p:txBody>
          <a:bodyPr/>
          <a:lstStyle/>
          <a:p>
            <a:r>
              <a:rPr lang="en-US" dirty="0">
                <a:solidFill>
                  <a:schemeClr val="tx2"/>
                </a:solidFill>
              </a:rPr>
              <a:t>Assessment Methods for Higher Level Cognitive Skills</a:t>
            </a:r>
          </a:p>
          <a:p>
            <a:pPr marL="0" indent="0">
              <a:buNone/>
            </a:pPr>
            <a:r>
              <a:rPr lang="en-US" dirty="0"/>
              <a:t>        - Case method, Case study, and unfolding cases</a:t>
            </a:r>
          </a:p>
          <a:p>
            <a:pPr marL="0" indent="0">
              <a:buNone/>
            </a:pPr>
            <a:r>
              <a:rPr lang="en-US" dirty="0"/>
              <a:t>        - Discussion</a:t>
            </a:r>
          </a:p>
          <a:p>
            <a:pPr marL="0" indent="0">
              <a:buNone/>
            </a:pPr>
            <a:r>
              <a:rPr lang="en-US" dirty="0"/>
              <a:t>        - Debate</a:t>
            </a:r>
          </a:p>
          <a:p>
            <a:pPr marL="0" indent="0">
              <a:buNone/>
            </a:pPr>
            <a:r>
              <a:rPr lang="en-US" dirty="0"/>
              <a:t>        - Multimedia</a:t>
            </a:r>
          </a:p>
          <a:p>
            <a:pPr marL="0" indent="0">
              <a:buNone/>
            </a:pPr>
            <a:r>
              <a:rPr lang="en-US" dirty="0"/>
              <a:t>        - Short Written Assignments</a:t>
            </a:r>
          </a:p>
        </p:txBody>
      </p:sp>
      <p:sp>
        <p:nvSpPr>
          <p:cNvPr id="5" name="Slide Number Placeholder 4"/>
          <p:cNvSpPr>
            <a:spLocks noGrp="1"/>
          </p:cNvSpPr>
          <p:nvPr>
            <p:ph type="sldNum" sz="quarter" idx="12"/>
          </p:nvPr>
        </p:nvSpPr>
        <p:spPr/>
        <p:txBody>
          <a:bodyPr/>
          <a:lstStyle/>
          <a:p>
            <a:fld id="{13194DB4-395A-4295-9730-09FF7F373A60}" type="slidenum">
              <a:rPr lang="en-US" smtClean="0"/>
              <a:t>79</a:t>
            </a:fld>
            <a:endParaRPr lang="en-US"/>
          </a:p>
        </p:txBody>
      </p:sp>
    </p:spTree>
    <p:extLst>
      <p:ext uri="{BB962C8B-B14F-4D97-AF65-F5344CB8AC3E}">
        <p14:creationId xmlns:p14="http://schemas.microsoft.com/office/powerpoint/2010/main" val="39084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4" name="Slide Number Placeholder 3"/>
          <p:cNvSpPr>
            <a:spLocks noGrp="1"/>
          </p:cNvSpPr>
          <p:nvPr>
            <p:ph type="sldNum" sz="quarter" idx="12"/>
          </p:nvPr>
        </p:nvSpPr>
        <p:spPr/>
        <p:txBody>
          <a:bodyPr/>
          <a:lstStyle/>
          <a:p>
            <a:fld id="{13194DB4-395A-4295-9730-09FF7F373A60}" type="slidenum">
              <a:rPr lang="en-US" smtClean="0"/>
              <a:t>8</a:t>
            </a:fld>
            <a:endParaRPr lang="en-US"/>
          </a:p>
        </p:txBody>
      </p:sp>
      <p:pic>
        <p:nvPicPr>
          <p:cNvPr id="5" name="عنصر نائب للمحتوى 3">
            <a:extLst>
              <a:ext uri="{FF2B5EF4-FFF2-40B4-BE49-F238E27FC236}">
                <a16:creationId xmlns:a16="http://schemas.microsoft.com/office/drawing/2014/main" id="{D76952DE-83A0-4CF8-93E9-4500F5AC7294}"/>
              </a:ext>
            </a:extLst>
          </p:cNvPr>
          <p:cNvPicPr>
            <a:picLocks noGrp="1" noChangeAspect="1"/>
          </p:cNvPicPr>
          <p:nvPr>
            <p:ph idx="1"/>
          </p:nvPr>
        </p:nvPicPr>
        <p:blipFill>
          <a:blip r:embed="rId2"/>
          <a:stretch>
            <a:fillRect/>
          </a:stretch>
        </p:blipFill>
        <p:spPr>
          <a:xfrm>
            <a:off x="696036" y="859809"/>
            <a:ext cx="10836322" cy="5015529"/>
          </a:xfrm>
          <a:prstGeom prst="rect">
            <a:avLst/>
          </a:prstGeom>
        </p:spPr>
      </p:pic>
    </p:spTree>
    <p:extLst>
      <p:ext uri="{BB962C8B-B14F-4D97-AF65-F5344CB8AC3E}">
        <p14:creationId xmlns:p14="http://schemas.microsoft.com/office/powerpoint/2010/main" val="20643172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dirty="0"/>
          </a:p>
        </p:txBody>
      </p:sp>
      <p:sp>
        <p:nvSpPr>
          <p:cNvPr id="4" name="Slide Number Placeholder 3"/>
          <p:cNvSpPr>
            <a:spLocks noGrp="1"/>
          </p:cNvSpPr>
          <p:nvPr>
            <p:ph type="sldNum" sz="quarter" idx="12"/>
          </p:nvPr>
        </p:nvSpPr>
        <p:spPr/>
        <p:txBody>
          <a:bodyPr/>
          <a:lstStyle/>
          <a:p>
            <a:fld id="{13194DB4-395A-4295-9730-09FF7F373A60}" type="slidenum">
              <a:rPr lang="en-US" smtClean="0"/>
              <a:t>80</a:t>
            </a:fld>
            <a:endParaRPr lang="en-US"/>
          </a:p>
        </p:txBody>
      </p:sp>
      <p:grpSp>
        <p:nvGrpSpPr>
          <p:cNvPr id="5" name="object 4"/>
          <p:cNvGrpSpPr/>
          <p:nvPr/>
        </p:nvGrpSpPr>
        <p:grpSpPr>
          <a:xfrm>
            <a:off x="637031" y="245660"/>
            <a:ext cx="10796270" cy="6612847"/>
            <a:chOff x="637031" y="643127"/>
            <a:chExt cx="10796270" cy="6215380"/>
          </a:xfrm>
        </p:grpSpPr>
        <p:sp>
          <p:nvSpPr>
            <p:cNvPr id="6" name="object 5"/>
            <p:cNvSpPr/>
            <p:nvPr/>
          </p:nvSpPr>
          <p:spPr>
            <a:xfrm>
              <a:off x="7976615" y="6114287"/>
              <a:ext cx="1493520" cy="744220"/>
            </a:xfrm>
            <a:custGeom>
              <a:avLst/>
              <a:gdLst/>
              <a:ahLst/>
              <a:cxnLst/>
              <a:rect l="l" t="t" r="r" b="b"/>
              <a:pathLst>
                <a:path w="1493520" h="744220">
                  <a:moveTo>
                    <a:pt x="746759" y="0"/>
                  </a:moveTo>
                  <a:lnTo>
                    <a:pt x="0" y="743711"/>
                  </a:lnTo>
                  <a:lnTo>
                    <a:pt x="1493519" y="743711"/>
                  </a:lnTo>
                  <a:lnTo>
                    <a:pt x="746759" y="0"/>
                  </a:lnTo>
                  <a:close/>
                </a:path>
              </a:pathLst>
            </a:custGeom>
            <a:solidFill>
              <a:srgbClr val="4471C4">
                <a:alpha val="30195"/>
              </a:srgbClr>
            </a:solidFill>
          </p:spPr>
          <p:txBody>
            <a:bodyPr wrap="square" lIns="0" tIns="0" rIns="0" bIns="0" rtlCol="0"/>
            <a:lstStyle/>
            <a:p>
              <a:endParaRPr/>
            </a:p>
          </p:txBody>
        </p:sp>
        <p:pic>
          <p:nvPicPr>
            <p:cNvPr id="7" name="object 6"/>
            <p:cNvPicPr/>
            <p:nvPr/>
          </p:nvPicPr>
          <p:blipFill>
            <a:blip r:embed="rId2" cstate="print"/>
            <a:stretch>
              <a:fillRect/>
            </a:stretch>
          </p:blipFill>
          <p:spPr>
            <a:xfrm>
              <a:off x="637031" y="643127"/>
              <a:ext cx="10796016" cy="5925312"/>
            </a:xfrm>
            <a:prstGeom prst="rect">
              <a:avLst/>
            </a:prstGeom>
          </p:spPr>
        </p:pic>
        <p:sp>
          <p:nvSpPr>
            <p:cNvPr id="8" name="object 7"/>
            <p:cNvSpPr/>
            <p:nvPr/>
          </p:nvSpPr>
          <p:spPr>
            <a:xfrm>
              <a:off x="7604760" y="6452616"/>
              <a:ext cx="814069" cy="405765"/>
            </a:xfrm>
            <a:custGeom>
              <a:avLst/>
              <a:gdLst/>
              <a:ahLst/>
              <a:cxnLst/>
              <a:rect l="l" t="t" r="r" b="b"/>
              <a:pathLst>
                <a:path w="814070" h="405765">
                  <a:moveTo>
                    <a:pt x="406908" y="0"/>
                  </a:moveTo>
                  <a:lnTo>
                    <a:pt x="0" y="405384"/>
                  </a:lnTo>
                  <a:lnTo>
                    <a:pt x="813816" y="405384"/>
                  </a:lnTo>
                  <a:lnTo>
                    <a:pt x="406908" y="0"/>
                  </a:lnTo>
                  <a:close/>
                </a:path>
              </a:pathLst>
            </a:custGeom>
            <a:solidFill>
              <a:srgbClr val="4471C4">
                <a:alpha val="30195"/>
              </a:srgbClr>
            </a:solidFill>
          </p:spPr>
          <p:txBody>
            <a:bodyPr wrap="square" lIns="0" tIns="0" rIns="0" bIns="0" rtlCol="0"/>
            <a:lstStyle/>
            <a:p>
              <a:endParaRPr/>
            </a:p>
          </p:txBody>
        </p:sp>
      </p:grpSp>
    </p:spTree>
    <p:extLst>
      <p:ext uri="{BB962C8B-B14F-4D97-AF65-F5344CB8AC3E}">
        <p14:creationId xmlns:p14="http://schemas.microsoft.com/office/powerpoint/2010/main" val="613032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DD35-5C5F-41AB-B66F-2964A496EB09}"/>
              </a:ext>
            </a:extLst>
          </p:cNvPr>
          <p:cNvSpPr>
            <a:spLocks noGrp="1"/>
          </p:cNvSpPr>
          <p:nvPr>
            <p:ph type="title"/>
          </p:nvPr>
        </p:nvSpPr>
        <p:spPr>
          <a:xfrm>
            <a:off x="751115" y="751114"/>
            <a:ext cx="10395856" cy="1534885"/>
          </a:xfrm>
        </p:spPr>
        <p:txBody>
          <a:bodyPr>
            <a:noAutofit/>
          </a:bodyPr>
          <a:lstStyle/>
          <a:p>
            <a:r>
              <a:rPr kumimoji="0" lang="en-US" sz="3200" b="1" i="1" u="none" strike="noStrike" kern="1200" cap="none" spc="-5" normalizeH="0" baseline="0" noProof="0" dirty="0">
                <a:ln w="3175" cmpd="sng">
                  <a:noFill/>
                </a:ln>
                <a:solidFill>
                  <a:srgbClr val="B53A31"/>
                </a:solidFill>
                <a:effectLst/>
                <a:uLnTx/>
                <a:uFillTx/>
                <a:latin typeface="Arial"/>
                <a:ea typeface="+mj-ea"/>
                <a:cs typeface="+mj-cs"/>
              </a:rPr>
              <a:t>References </a:t>
            </a:r>
            <a:endParaRPr lang="en-US" sz="3200" dirty="0"/>
          </a:p>
        </p:txBody>
      </p:sp>
      <p:sp>
        <p:nvSpPr>
          <p:cNvPr id="3" name="Content Placeholder 2">
            <a:extLst>
              <a:ext uri="{FF2B5EF4-FFF2-40B4-BE49-F238E27FC236}">
                <a16:creationId xmlns:a16="http://schemas.microsoft.com/office/drawing/2014/main" id="{0453B67E-9887-497C-9871-CD6E9ACB22D2}"/>
              </a:ext>
            </a:extLst>
          </p:cNvPr>
          <p:cNvSpPr>
            <a:spLocks noGrp="1"/>
          </p:cNvSpPr>
          <p:nvPr>
            <p:ph idx="1"/>
          </p:nvPr>
        </p:nvSpPr>
        <p:spPr>
          <a:xfrm>
            <a:off x="751115" y="2438401"/>
            <a:ext cx="10542526" cy="3818020"/>
          </a:xfrm>
        </p:spPr>
        <p:txBody>
          <a:bodyPr>
            <a:normAutofit/>
          </a:bodyPr>
          <a:lstStyle/>
          <a:p>
            <a:pPr algn="just">
              <a:lnSpc>
                <a:spcPct val="150000"/>
              </a:lnSpc>
              <a:buFont typeface="Wingdings" panose="05000000000000000000" pitchFamily="2" charset="2"/>
              <a:buChar char="ü"/>
            </a:pPr>
            <a:r>
              <a:rPr lang="en-US" sz="2400" dirty="0">
                <a:solidFill>
                  <a:srgbClr val="222222"/>
                </a:solidFill>
                <a:latin typeface="Arial" panose="020B0604020202020204" pitchFamily="34" charset="0"/>
              </a:rPr>
              <a:t>Oermann, M. H., &amp; </a:t>
            </a:r>
            <a:r>
              <a:rPr lang="en-US" sz="2400" dirty="0" err="1">
                <a:solidFill>
                  <a:srgbClr val="222222"/>
                </a:solidFill>
                <a:latin typeface="Arial" panose="020B0604020202020204" pitchFamily="34" charset="0"/>
              </a:rPr>
              <a:t>Gaberson</a:t>
            </a:r>
            <a:r>
              <a:rPr lang="en-US" sz="2400" dirty="0">
                <a:solidFill>
                  <a:srgbClr val="222222"/>
                </a:solidFill>
                <a:latin typeface="Arial" panose="020B0604020202020204" pitchFamily="34" charset="0"/>
              </a:rPr>
              <a:t>, K. B. (</a:t>
            </a:r>
            <a:r>
              <a:rPr lang="" sz="2400" dirty="0">
                <a:solidFill>
                  <a:srgbClr val="222222"/>
                </a:solidFill>
                <a:latin typeface="Arial" panose="020B0604020202020204" pitchFamily="34" charset="0"/>
              </a:rPr>
              <a:t>2020</a:t>
            </a:r>
            <a:r>
              <a:rPr lang="en-US" sz="2400" dirty="0">
                <a:solidFill>
                  <a:srgbClr val="222222"/>
                </a:solidFill>
                <a:latin typeface="Arial" panose="020B0604020202020204" pitchFamily="34" charset="0"/>
              </a:rPr>
              <a:t>). Evaluation and testing in nursing education (</a:t>
            </a:r>
            <a:r>
              <a:rPr lang="" sz="2400" dirty="0">
                <a:solidFill>
                  <a:srgbClr val="222222"/>
                </a:solidFill>
                <a:latin typeface="Arial" panose="020B0604020202020204" pitchFamily="34" charset="0"/>
              </a:rPr>
              <a:t>6</a:t>
            </a:r>
            <a:r>
              <a:rPr lang="en-US" sz="2400" baseline="30000" dirty="0" err="1">
                <a:solidFill>
                  <a:srgbClr val="222222"/>
                </a:solidFill>
                <a:latin typeface="Arial" panose="020B0604020202020204" pitchFamily="34" charset="0"/>
              </a:rPr>
              <a:t>th</a:t>
            </a:r>
            <a:r>
              <a:rPr lang="en-US" sz="2400" dirty="0">
                <a:solidFill>
                  <a:srgbClr val="222222"/>
                </a:solidFill>
                <a:latin typeface="Arial" panose="020B0604020202020204" pitchFamily="34" charset="0"/>
              </a:rPr>
              <a:t> ed.). Springer Publishing Company.</a:t>
            </a:r>
          </a:p>
          <a:p>
            <a:pPr algn="just">
              <a:lnSpc>
                <a:spcPct val="150000"/>
              </a:lnSpc>
              <a:buFont typeface="Wingdings" panose="05000000000000000000" pitchFamily="2" charset="2"/>
              <a:buChar char="ü"/>
            </a:pPr>
            <a:r>
              <a:rPr lang="en-US" sz="2400" dirty="0" err="1">
                <a:latin typeface="Times New Roman"/>
                <a:cs typeface="Times New Roman"/>
              </a:rPr>
              <a:t>Hase</a:t>
            </a:r>
            <a:r>
              <a:rPr lang="en-US" sz="2400" dirty="0">
                <a:latin typeface="Times New Roman"/>
                <a:cs typeface="Times New Roman"/>
              </a:rPr>
              <a:t>.(2016).Difference Between Debate and Discussion. Retrieved form </a:t>
            </a:r>
            <a:r>
              <a:rPr lang="en-US" sz="2400" dirty="0">
                <a:latin typeface="Times New Roman"/>
                <a:cs typeface="Times New Roman"/>
                <a:hlinkClick r:id="rId2"/>
              </a:rPr>
              <a:t>https://pediaa.com/difference-between-debate-and-discussion/</a:t>
            </a:r>
            <a:endParaRPr lang="en-US" sz="2400" dirty="0">
              <a:latin typeface="Times New Roman"/>
              <a:cs typeface="Times New Roman"/>
            </a:endParaRPr>
          </a:p>
          <a:p>
            <a:pPr algn="just">
              <a:lnSpc>
                <a:spcPct val="150000"/>
              </a:lnSpc>
              <a:buFont typeface="Wingdings" panose="05000000000000000000" pitchFamily="2" charset="2"/>
              <a:buChar char="ü"/>
            </a:pPr>
            <a:r>
              <a:rPr lang="en-US" sz="2400" dirty="0">
                <a:latin typeface="Times New Roman"/>
                <a:cs typeface="Times New Roman"/>
              </a:rPr>
              <a:t>Logan, M. (2024).112 Nursing Debate Topics for Studying Nurses. Retrieved form </a:t>
            </a:r>
            <a:r>
              <a:rPr lang="en-US" sz="2400" dirty="0">
                <a:latin typeface="Times New Roman"/>
                <a:cs typeface="Times New Roman"/>
                <a:hlinkClick r:id="rId3"/>
              </a:rPr>
              <a:t>https://studyingnurse.com/ideas/nursing-debate-topics/</a:t>
            </a:r>
            <a:endParaRPr lang="en-US" sz="2400" dirty="0">
              <a:latin typeface="Times New Roman"/>
              <a:cs typeface="Times New Roman"/>
            </a:endParaRPr>
          </a:p>
          <a:p>
            <a:pPr algn="just">
              <a:lnSpc>
                <a:spcPct val="150000"/>
              </a:lnSpc>
              <a:buFont typeface="Wingdings" panose="05000000000000000000" pitchFamily="2" charset="2"/>
              <a:buChar char="ü"/>
            </a:pPr>
            <a:endParaRPr lang="en-US" sz="2400" dirty="0">
              <a:latin typeface="Times New Roman"/>
              <a:cs typeface="Times New Roman"/>
            </a:endParaRPr>
          </a:p>
          <a:p>
            <a:pPr algn="just">
              <a:lnSpc>
                <a:spcPct val="150000"/>
              </a:lnSpc>
              <a:buFont typeface="Wingdings" panose="05000000000000000000" pitchFamily="2" charset="2"/>
              <a:buChar char="ü"/>
            </a:pPr>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81</a:t>
            </a:fld>
            <a:endParaRPr lang="en-US"/>
          </a:p>
        </p:txBody>
      </p:sp>
    </p:spTree>
    <p:extLst>
      <p:ext uri="{BB962C8B-B14F-4D97-AF65-F5344CB8AC3E}">
        <p14:creationId xmlns:p14="http://schemas.microsoft.com/office/powerpoint/2010/main" val="13107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62C9-54C1-45F7-860F-54B4F04F87D5}"/>
              </a:ext>
            </a:extLst>
          </p:cNvPr>
          <p:cNvSpPr>
            <a:spLocks noGrp="1"/>
          </p:cNvSpPr>
          <p:nvPr>
            <p:ph type="title"/>
          </p:nvPr>
        </p:nvSpPr>
        <p:spPr/>
        <p:txBody>
          <a:bodyPr>
            <a:normAutofit/>
          </a:bodyPr>
          <a:lstStyle/>
          <a:p>
            <a:r>
              <a:rPr kumimoji="0" lang="en-US" sz="3200" b="1" i="1" u="none" strike="noStrike" kern="1200" cap="none" spc="0" normalizeH="0" baseline="0" noProof="0" dirty="0">
                <a:ln w="3175" cmpd="sng">
                  <a:noFill/>
                </a:ln>
                <a:solidFill>
                  <a:srgbClr val="B53A31"/>
                </a:solidFill>
                <a:effectLst/>
                <a:uLnTx/>
                <a:uFillTx/>
                <a:latin typeface="Arial"/>
                <a:ea typeface="+mj-ea"/>
                <a:cs typeface="+mj-cs"/>
              </a:rPr>
              <a:t>Higher level learning con.,</a:t>
            </a:r>
            <a:endParaRPr lang="en-US" sz="3600" dirty="0"/>
          </a:p>
        </p:txBody>
      </p:sp>
      <p:sp>
        <p:nvSpPr>
          <p:cNvPr id="3" name="Content Placeholder 2">
            <a:extLst>
              <a:ext uri="{FF2B5EF4-FFF2-40B4-BE49-F238E27FC236}">
                <a16:creationId xmlns:a16="http://schemas.microsoft.com/office/drawing/2014/main" id="{55018BDA-4A06-4F4B-A0B3-78FCDBFA1B42}"/>
              </a:ext>
            </a:extLst>
          </p:cNvPr>
          <p:cNvSpPr>
            <a:spLocks noGrp="1"/>
          </p:cNvSpPr>
          <p:nvPr>
            <p:ph idx="1"/>
          </p:nvPr>
        </p:nvSpPr>
        <p:spPr>
          <a:xfrm>
            <a:off x="947058" y="2596243"/>
            <a:ext cx="10515600" cy="3608613"/>
          </a:xfrm>
        </p:spPr>
        <p:txBody>
          <a:bodyPr>
            <a:normAutofit/>
          </a:bodyPr>
          <a:lstStyle/>
          <a:p>
            <a:pPr marL="0" marR="0" lvl="0" indent="0" algn="just" defTabSz="457200" rtl="0" eaLnBrk="1" fontAlgn="auto" latinLnBrk="0" hangingPunct="1">
              <a:lnSpc>
                <a:spcPct val="150000"/>
              </a:lnSpc>
              <a:spcBef>
                <a:spcPts val="0"/>
              </a:spcBef>
              <a:spcAft>
                <a:spcPts val="0"/>
              </a:spcAft>
              <a:buClr>
                <a:srgbClr val="D9B247"/>
              </a:buClr>
              <a:buSzPct val="115000"/>
              <a:buFont typeface="Arial"/>
              <a:buNone/>
              <a:tabLst/>
              <a:defRPr/>
            </a:pPr>
            <a:r>
              <a:rPr lang="en-US" sz="2400" u="sng" dirty="0">
                <a:solidFill>
                  <a:schemeClr val="accent3"/>
                </a:solidFill>
              </a:rPr>
              <a:t>Higher level learning </a:t>
            </a:r>
            <a:r>
              <a:rPr kumimoji="0" lang="en-US" sz="2400" b="0" i="0" u="sng" strike="noStrike" kern="1200" cap="none" spc="0" normalizeH="0" baseline="0" noProof="0" dirty="0">
                <a:ln>
                  <a:noFill/>
                </a:ln>
                <a:solidFill>
                  <a:schemeClr val="accent3"/>
                </a:solidFill>
                <a:effectLst/>
                <a:uLnTx/>
                <a:uFillTx/>
                <a:latin typeface="Arial"/>
                <a:ea typeface="+mn-ea"/>
                <a:cs typeface="+mn-cs"/>
              </a:rPr>
              <a:t>cognitive skills include:</a:t>
            </a:r>
          </a:p>
          <a:p>
            <a:pPr marL="457200" indent="-457200" algn="just">
              <a:lnSpc>
                <a:spcPct val="150000"/>
              </a:lnSpc>
              <a:spcBef>
                <a:spcPts val="0"/>
              </a:spcBef>
              <a:spcAft>
                <a:spcPts val="0"/>
              </a:spcAft>
              <a:buClr>
                <a:srgbClr val="D9B247"/>
              </a:buClr>
              <a:buFont typeface="+mj-lt"/>
              <a:buAutoNum type="arabicPeriod"/>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Problem solving (</a:t>
            </a:r>
            <a:r>
              <a:rPr lang="en-US" sz="2400" spc="-15" dirty="0">
                <a:latin typeface="Times New Roman"/>
                <a:cs typeface="Times New Roman"/>
              </a:rPr>
              <a:t>Well-structured</a:t>
            </a:r>
            <a:r>
              <a:rPr lang="en-US" sz="2400" spc="-95" dirty="0">
                <a:latin typeface="Times New Roman"/>
                <a:cs typeface="Times New Roman"/>
              </a:rPr>
              <a:t> </a:t>
            </a:r>
            <a:r>
              <a:rPr lang="en-US" sz="2400" spc="5" dirty="0">
                <a:latin typeface="Times New Roman"/>
                <a:cs typeface="Times New Roman"/>
              </a:rPr>
              <a:t>and</a:t>
            </a:r>
            <a:r>
              <a:rPr lang="en-US" sz="2400" spc="-45" dirty="0">
                <a:latin typeface="Times New Roman"/>
                <a:cs typeface="Times New Roman"/>
              </a:rPr>
              <a:t> </a:t>
            </a:r>
            <a:r>
              <a:rPr lang="en-US" sz="2400" dirty="0">
                <a:latin typeface="Times New Roman"/>
                <a:cs typeface="Times New Roman"/>
              </a:rPr>
              <a:t>ill-structured</a:t>
            </a:r>
            <a:r>
              <a:rPr lang="en-US" sz="2400" spc="-70" dirty="0">
                <a:latin typeface="Times New Roman"/>
                <a:cs typeface="Times New Roman"/>
              </a:rPr>
              <a:t> </a:t>
            </a:r>
            <a:r>
              <a:rPr lang="en-US" sz="2400" dirty="0">
                <a:latin typeface="Times New Roman"/>
                <a:cs typeface="Times New Roman"/>
              </a:rPr>
              <a:t>problems)</a:t>
            </a: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457200" indent="-457200" algn="just">
              <a:lnSpc>
                <a:spcPct val="150000"/>
              </a:lnSpc>
              <a:spcBef>
                <a:spcPts val="0"/>
              </a:spcBef>
              <a:spcAft>
                <a:spcPts val="0"/>
              </a:spcAft>
              <a:buClr>
                <a:srgbClr val="D9B247"/>
              </a:buClr>
              <a:buFont typeface="+mj-lt"/>
              <a:buAutoNum type="arabicPeriod"/>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Decision making</a:t>
            </a:r>
          </a:p>
          <a:p>
            <a:pPr marL="457200" indent="-457200" algn="just">
              <a:lnSpc>
                <a:spcPct val="150000"/>
              </a:lnSpc>
              <a:spcBef>
                <a:spcPts val="0"/>
              </a:spcBef>
              <a:spcAft>
                <a:spcPts val="0"/>
              </a:spcAft>
              <a:buClr>
                <a:srgbClr val="D9B247"/>
              </a:buClr>
              <a:buFont typeface="+mj-lt"/>
              <a:buAutoNum type="arabicPeriod"/>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Critical thinking</a:t>
            </a:r>
          </a:p>
          <a:p>
            <a:pPr marL="457200" indent="-457200" algn="just">
              <a:lnSpc>
                <a:spcPct val="150000"/>
              </a:lnSpc>
              <a:spcBef>
                <a:spcPts val="0"/>
              </a:spcBef>
              <a:spcAft>
                <a:spcPts val="0"/>
              </a:spcAft>
              <a:buClr>
                <a:srgbClr val="D9B247"/>
              </a:buClr>
              <a:buFont typeface="+mj-lt"/>
              <a:buAutoNum type="arabicPeriod"/>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Clinical judgment</a:t>
            </a:r>
            <a:endParaRPr lang="en-US" dirty="0"/>
          </a:p>
        </p:txBody>
      </p:sp>
      <p:sp>
        <p:nvSpPr>
          <p:cNvPr id="5" name="Slide Number Placeholder 4"/>
          <p:cNvSpPr>
            <a:spLocks noGrp="1"/>
          </p:cNvSpPr>
          <p:nvPr>
            <p:ph type="sldNum" sz="quarter" idx="12"/>
          </p:nvPr>
        </p:nvSpPr>
        <p:spPr/>
        <p:txBody>
          <a:bodyPr/>
          <a:lstStyle/>
          <a:p>
            <a:fld id="{13194DB4-395A-4295-9730-09FF7F373A60}" type="slidenum">
              <a:rPr lang="en-US" smtClean="0"/>
              <a:t>9</a:t>
            </a:fld>
            <a:endParaRPr lang="en-US"/>
          </a:p>
        </p:txBody>
      </p:sp>
    </p:spTree>
    <p:extLst>
      <p:ext uri="{BB962C8B-B14F-4D97-AF65-F5344CB8AC3E}">
        <p14:creationId xmlns:p14="http://schemas.microsoft.com/office/powerpoint/2010/main" val="1095295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Custom 5">
      <a:majorFont>
        <a:latin typeface="Arial"/>
        <a:ea typeface=""/>
        <a:cs typeface=""/>
      </a:majorFont>
      <a:minorFont>
        <a:latin typeface="Arial"/>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4897</Words>
  <Application>Microsoft Office PowerPoint</Application>
  <PresentationFormat>Widescreen</PresentationFormat>
  <Paragraphs>455</Paragraphs>
  <Slides>81</Slides>
  <Notes>7</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Organic</vt:lpstr>
      <vt:lpstr>Assessment of Higher-Level Learning</vt:lpstr>
      <vt:lpstr>Objectives </vt:lpstr>
      <vt:lpstr>Outlines </vt:lpstr>
      <vt:lpstr>Outlines con.,</vt:lpstr>
      <vt:lpstr>Outlines con.,</vt:lpstr>
      <vt:lpstr>Introduction </vt:lpstr>
      <vt:lpstr>Higher level learning </vt:lpstr>
      <vt:lpstr>PowerPoint Presentation</vt:lpstr>
      <vt:lpstr>Higher level learning con.,</vt:lpstr>
      <vt:lpstr>Higher level learning cognitive skills con., 1) Problem solving </vt:lpstr>
      <vt:lpstr>Higher level learning cognitive skills con., 1) Problem solving </vt:lpstr>
      <vt:lpstr>Higher level learning cognitive skills con., 1) Problem solving  </vt:lpstr>
      <vt:lpstr>Higher level learning cognitive skills con., 1) Problem solving </vt:lpstr>
      <vt:lpstr>Higher level learning cognitive skills con., 1) Problem solving </vt:lpstr>
      <vt:lpstr>Higher level learning cognitive skills con., 2) Decision making </vt:lpstr>
      <vt:lpstr>Higher level learning cognitive skills con., 2) Decision making </vt:lpstr>
      <vt:lpstr>Higher level learning cognitive skills con., 3) Critical thinking </vt:lpstr>
      <vt:lpstr>Higher level learning cognitive skills con., 3) Critical thinking </vt:lpstr>
      <vt:lpstr>Higher level learning cognitive skills con., 3) Critical thinking </vt:lpstr>
      <vt:lpstr>Higher level learning cognitive skills con., 4) Clinical judgment </vt:lpstr>
      <vt:lpstr>Higher level learning cognitive skills con., 4) Clinical judgment </vt:lpstr>
      <vt:lpstr>Higher level learning cognitive skills con., 4) Clinical judgment </vt:lpstr>
      <vt:lpstr>PowerPoint Presentation</vt:lpstr>
      <vt:lpstr>Context-dependent item sets </vt:lpstr>
      <vt:lpstr>Context-dependent item sets con.,</vt:lpstr>
      <vt:lpstr>Context-dependent item sets con., 1.Writing context-dependent item sets </vt:lpstr>
      <vt:lpstr>Context-dependent item sets con., 1.Writing context-dependent item sets </vt:lpstr>
      <vt:lpstr>Context-dependent item sets con., 1.Writing context-dependent item sets </vt:lpstr>
      <vt:lpstr>Context-dependent item sets con., 1.Writing context-dependent item sets </vt:lpstr>
      <vt:lpstr>Context-dependent item sets con., 2.Interpretive items on the NCLEX </vt:lpstr>
      <vt:lpstr>Context-dependent item sets con., </vt:lpstr>
      <vt:lpstr>Context-dependent item sets con., </vt:lpstr>
      <vt:lpstr>Context-dependent item sets con.,  </vt:lpstr>
      <vt:lpstr>Context-dependent item sets con.,  </vt:lpstr>
      <vt:lpstr>Context-dependent item sets con., 3. Layout</vt:lpstr>
      <vt:lpstr>Context-dependent item sets con., 3. Layout</vt:lpstr>
      <vt:lpstr>Context-dependent item sets con., 3. Layout </vt:lpstr>
      <vt:lpstr>Context-dependent item sets con., 3. Layout </vt:lpstr>
      <vt:lpstr>Context-dependent item sets con., 4. Strategies for writing context-dependent  items </vt:lpstr>
      <vt:lpstr>Context-dependent item sets con., 4. Strategies for writing context-dependent  items </vt:lpstr>
      <vt:lpstr>Assessment methods for higher level  cognitive skills</vt:lpstr>
      <vt:lpstr>PowerPoint Presentation</vt:lpstr>
      <vt:lpstr>Assessment methods for higher level  cognitive skills con., 1) Case method, case study, and unfolding cases </vt:lpstr>
      <vt:lpstr>Assessment methods for higher level  cognitive skills con., 1) Case method, case study, and unfolding cases </vt:lpstr>
      <vt:lpstr>Assessment methods for higher level  cognitive skills con., 1) Case method, case study, and unfolding cases </vt:lpstr>
      <vt:lpstr>Assessment methods for higher level  cognitive skills con., 1) Case method, case study, and unfolding cases </vt:lpstr>
      <vt:lpstr>Assessment methods for higher level  cognitive skills con., 1) Case method, case study, and unfolding cases </vt:lpstr>
      <vt:lpstr>Case study example </vt:lpstr>
      <vt:lpstr>Assessment methods for higher level  cognitive skills con., 1) Case method, case study, and unfolding cases </vt:lpstr>
      <vt:lpstr>Assessment methods for higher level  cognitive skills con., 1) Case method, case study, and unfolding cases </vt:lpstr>
      <vt:lpstr>Assessment methods for higher level  cognitive skills con., Unfolding cases example  </vt:lpstr>
      <vt:lpstr>Unfolding cases example con.,</vt:lpstr>
      <vt:lpstr>Assessment methods for higher level  cognitive skills con., 2) Discussion</vt:lpstr>
      <vt:lpstr>Assessment methods for higher level  cognitive skills con., 2) Discussion</vt:lpstr>
      <vt:lpstr>2.Discussions</vt:lpstr>
      <vt:lpstr>2.Discussions</vt:lpstr>
      <vt:lpstr>2.Discussions</vt:lpstr>
      <vt:lpstr>2.Discussions</vt:lpstr>
      <vt:lpstr>2.Discussions</vt:lpstr>
      <vt:lpstr>low-level questions</vt:lpstr>
      <vt:lpstr>Higher level questions</vt:lpstr>
      <vt:lpstr>2.Discussions</vt:lpstr>
      <vt:lpstr>Assessment methods for higher level  cognitive skills con., 3.Debate </vt:lpstr>
      <vt:lpstr>Assessment methods for higher level  cognitive skills con., 3) Debate </vt:lpstr>
      <vt:lpstr>Assessment methods for higher level  cognitive skills con., 3) Debate </vt:lpstr>
      <vt:lpstr> Difference Between Debate and Discussion </vt:lpstr>
      <vt:lpstr>Difference Between Debate and Discussion</vt:lpstr>
      <vt:lpstr>PowerPoint Presentation</vt:lpstr>
      <vt:lpstr>Assessment methods for higher level  cognitive skills con., 4. Multimedia</vt:lpstr>
      <vt:lpstr>Assessment methods for higher level  cognitive skills con., 5. Short written assignment</vt:lpstr>
      <vt:lpstr>Assessment methods for higher level  cognitive skills con., 5. Short written assignment</vt:lpstr>
      <vt:lpstr>Assessment methods for higher level  cognitive skills con., 5. Short written assignment</vt:lpstr>
      <vt:lpstr>Assessment methods for higher level  cognitive skills con., 5. Short written assignment</vt:lpstr>
      <vt:lpstr>Artificial Inteligence application in higher level  learning </vt:lpstr>
      <vt:lpstr>AI application Con.,</vt:lpstr>
      <vt:lpstr>PowerPoint Presentation</vt:lpstr>
      <vt:lpstr>Summary </vt:lpstr>
      <vt:lpstr>Summary  con.,</vt:lpstr>
      <vt:lpstr>Summary  con.,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Higher-Level Learning</dc:title>
  <dc:creator>Habiba Adel Abas</dc:creator>
  <cp:lastModifiedBy>Habiba Adel Abas</cp:lastModifiedBy>
  <cp:revision>131</cp:revision>
  <dcterms:created xsi:type="dcterms:W3CDTF">2025-02-18T15:20:09Z</dcterms:created>
  <dcterms:modified xsi:type="dcterms:W3CDTF">2025-04-16T16:08:15Z</dcterms:modified>
</cp:coreProperties>
</file>